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drawingml.chartshapes+xml" PartName="/ppt/drawings/drawing2.xml"/>
  <Override ContentType="application/vnd.openxmlformats-officedocument.drawingml.chartshapes+xml" PartName="/ppt/drawings/drawing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4" r:id="rId6"/>
    <p:sldMasterId id="2147483687" r:id="rId7"/>
    <p:sldMasterId id="2147483700" r:id="rId8"/>
    <p:sldMasterId id="2147483713" r:id="rId9"/>
    <p:sldMasterId id="214748372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Lst>
  <p:sldSz cy="6858000" cx="12192000"/>
  <p:notesSz cx="6858000" cy="9144000"/>
  <p:embeddedFontLst>
    <p:embeddedFont>
      <p:font typeface="Arial Narrow"/>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i1IHXyg6cZoY5d40Al0i/TGBqF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DCDED5-CF90-458C-ACCD-47A764E01AC3}">
  <a:tblStyle styleId="{6BDCDED5-CF90-458C-ACCD-47A764E01AC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font" Target="fonts/ArialNarrow-bold.fntdata"/><Relationship Id="rId27" Type="http://schemas.openxmlformats.org/officeDocument/2006/relationships/font" Target="fonts/ArialNarrow-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ArialNarrow-italic.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customschemas.google.com/relationships/presentationmetadata" Target="metadata"/><Relationship Id="rId30" Type="http://schemas.openxmlformats.org/officeDocument/2006/relationships/font" Target="fonts/ArialNarrow-boldItalic.fntdata"/><Relationship Id="rId11" Type="http://schemas.openxmlformats.org/officeDocument/2006/relationships/notesMaster" Target="notesMasters/notesMaster1.xml"/><Relationship Id="rId10" Type="http://schemas.openxmlformats.org/officeDocument/2006/relationships/slideMaster" Target="slideMasters/slideMaster7.xml"/><Relationship Id="rId13" Type="http://schemas.openxmlformats.org/officeDocument/2006/relationships/slide" Target="slides/slide2.xml"/><Relationship Id="rId12" Type="http://schemas.openxmlformats.org/officeDocument/2006/relationships/slide" Target="slides/slide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Arial"/>
              </a:defRPr>
            </a:pPr>
            <a:r>
              <a:rPr b="0" lang="en-US" sz="1400" spc="-1" strike="noStrike">
                <a:solidFill>
                  <a:srgbClr val="595959"/>
                </a:solidFill>
                <a:latin typeface="Arial"/>
              </a:rPr>
              <a:t>Moving Range</a:t>
            </a:r>
          </a:p>
        </c:rich>
      </c:tx>
      <c:overlay val="0"/>
      <c:spPr>
        <a:noFill/>
        <a:ln w="0">
          <a:noFill/>
        </a:ln>
      </c:spPr>
    </c:title>
    <c:autoTitleDeleted val="0"/>
    <c:plotArea>
      <c:lineChart>
        <c:grouping val="standard"/>
        <c:varyColors val="0"/>
        <c:ser>
          <c:idx val="0"/>
          <c:order val="0"/>
          <c:tx>
            <c:strRef>
              <c:f>label 0</c:f>
              <c:strCache>
                <c:ptCount val="1"/>
                <c:pt idx="0">
                  <c:v>mR</c:v>
                </c:pt>
              </c:strCache>
            </c:strRef>
          </c:tx>
          <c:spPr>
            <a:solidFill>
              <a:srgbClr val="4472c4"/>
            </a:solidFill>
            <a:ln cap="rnd" w="28440">
              <a:solidFill>
                <a:srgbClr val="4472c4"/>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0</c:f>
              <c:numCache>
                <c:formatCode>General</c:formatCode>
                <c:ptCount val="24"/>
                <c:pt idx="0">
                  <c:v>0</c:v>
                </c:pt>
                <c:pt idx="1">
                  <c:v>0</c:v>
                </c:pt>
                <c:pt idx="2">
                  <c:v>12</c:v>
                </c:pt>
                <c:pt idx="3">
                  <c:v>6</c:v>
                </c:pt>
                <c:pt idx="4">
                  <c:v>0</c:v>
                </c:pt>
                <c:pt idx="5">
                  <c:v>12</c:v>
                </c:pt>
                <c:pt idx="6">
                  <c:v>18</c:v>
                </c:pt>
                <c:pt idx="7">
                  <c:v>0</c:v>
                </c:pt>
                <c:pt idx="8">
                  <c:v>0</c:v>
                </c:pt>
                <c:pt idx="9">
                  <c:v>12</c:v>
                </c:pt>
                <c:pt idx="10">
                  <c:v>0</c:v>
                </c:pt>
                <c:pt idx="11">
                  <c:v>18</c:v>
                </c:pt>
                <c:pt idx="12">
                  <c:v>0</c:v>
                </c:pt>
                <c:pt idx="13">
                  <c:v>30</c:v>
                </c:pt>
                <c:pt idx="14">
                  <c:v>18</c:v>
                </c:pt>
                <c:pt idx="15">
                  <c:v>18</c:v>
                </c:pt>
                <c:pt idx="16">
                  <c:v>18</c:v>
                </c:pt>
                <c:pt idx="17">
                  <c:v>12</c:v>
                </c:pt>
                <c:pt idx="18">
                  <c:v>6</c:v>
                </c:pt>
                <c:pt idx="19">
                  <c:v>12</c:v>
                </c:pt>
                <c:pt idx="20">
                  <c:v>0</c:v>
                </c:pt>
                <c:pt idx="21">
                  <c:v>6</c:v>
                </c:pt>
                <c:pt idx="22">
                  <c:v>12</c:v>
                </c:pt>
                <c:pt idx="23">
                  <c:v>6</c:v>
                </c:pt>
              </c:numCache>
            </c:numRef>
          </c:val>
          <c:smooth val="0"/>
        </c:ser>
        <c:ser>
          <c:idx val="1"/>
          <c:order val="1"/>
          <c:tx>
            <c:strRef>
              <c:f>label 1</c:f>
              <c:strCache>
                <c:ptCount val="1"/>
                <c:pt idx="0">
                  <c:v>Rbar</c:v>
                </c:pt>
              </c:strCache>
            </c:strRef>
          </c:tx>
          <c:spPr>
            <a:solidFill>
              <a:srgbClr val="ed7d31"/>
            </a:solidFill>
            <a:ln cap="rnd" w="28440">
              <a:solidFill>
                <a:srgbClr val="ed7d31"/>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1</c:f>
              <c:numCache>
                <c:formatCode>General</c:formatCode>
                <c:ptCount val="24"/>
                <c:pt idx="0">
                  <c:v>6</c:v>
                </c:pt>
                <c:pt idx="1">
                  <c:v>6</c:v>
                </c:pt>
                <c:pt idx="2">
                  <c:v>6</c:v>
                </c:pt>
                <c:pt idx="3">
                  <c:v>6</c:v>
                </c:pt>
                <c:pt idx="4">
                  <c:v>6</c:v>
                </c:pt>
                <c:pt idx="5">
                  <c:v>6</c:v>
                </c:pt>
                <c:pt idx="6">
                  <c:v>6</c:v>
                </c:pt>
                <c:pt idx="7">
                  <c:v>6</c:v>
                </c:pt>
                <c:pt idx="8">
                  <c:v>6</c:v>
                </c:pt>
                <c:pt idx="9">
                  <c:v>6</c:v>
                </c:pt>
                <c:pt idx="10">
                  <c:v>6</c:v>
                </c:pt>
                <c:pt idx="11">
                  <c:v>6</c:v>
                </c:pt>
                <c:pt idx="12">
                  <c:v>7.2</c:v>
                </c:pt>
                <c:pt idx="13">
                  <c:v>7.2</c:v>
                </c:pt>
                <c:pt idx="14">
                  <c:v>7.2</c:v>
                </c:pt>
                <c:pt idx="15">
                  <c:v>7.2</c:v>
                </c:pt>
                <c:pt idx="16">
                  <c:v>7.2</c:v>
                </c:pt>
                <c:pt idx="17">
                  <c:v>7.2</c:v>
                </c:pt>
                <c:pt idx="18">
                  <c:v>7.2</c:v>
                </c:pt>
                <c:pt idx="19">
                  <c:v>7.2</c:v>
                </c:pt>
                <c:pt idx="20">
                  <c:v>7.2</c:v>
                </c:pt>
                <c:pt idx="21">
                  <c:v>7.2</c:v>
                </c:pt>
                <c:pt idx="22">
                  <c:v>7.2</c:v>
                </c:pt>
                <c:pt idx="23">
                  <c:v>7.2</c:v>
                </c:pt>
              </c:numCache>
            </c:numRef>
          </c:val>
          <c:smooth val="0"/>
        </c:ser>
        <c:ser>
          <c:idx val="2"/>
          <c:order val="2"/>
          <c:tx>
            <c:strRef>
              <c:f>label 2</c:f>
              <c:strCache>
                <c:ptCount val="1"/>
                <c:pt idx="0">
                  <c:v>UCL</c:v>
                </c:pt>
              </c:strCache>
            </c:strRef>
          </c:tx>
          <c:spPr>
            <a:solidFill>
              <a:srgbClr val="a5a5a5"/>
            </a:solidFill>
            <a:ln cap="rnd" w="28440">
              <a:solidFill>
                <a:srgbClr val="a5a5a5"/>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2</c:f>
              <c:numCache>
                <c:formatCode>General</c:formatCode>
                <c:ptCount val="24"/>
                <c:pt idx="0">
                  <c:v>19.62</c:v>
                </c:pt>
                <c:pt idx="1">
                  <c:v>19.62</c:v>
                </c:pt>
                <c:pt idx="2">
                  <c:v>19.62</c:v>
                </c:pt>
                <c:pt idx="3">
                  <c:v>19.62</c:v>
                </c:pt>
                <c:pt idx="4">
                  <c:v>19.62</c:v>
                </c:pt>
                <c:pt idx="5">
                  <c:v>19.62</c:v>
                </c:pt>
                <c:pt idx="6">
                  <c:v>19.62</c:v>
                </c:pt>
                <c:pt idx="7">
                  <c:v>19.62</c:v>
                </c:pt>
                <c:pt idx="8">
                  <c:v>19.62</c:v>
                </c:pt>
                <c:pt idx="9">
                  <c:v>19.62</c:v>
                </c:pt>
                <c:pt idx="10">
                  <c:v>19.62</c:v>
                </c:pt>
                <c:pt idx="11">
                  <c:v>19.62</c:v>
                </c:pt>
                <c:pt idx="12">
                  <c:v>23.544</c:v>
                </c:pt>
                <c:pt idx="13">
                  <c:v>23.544</c:v>
                </c:pt>
                <c:pt idx="14">
                  <c:v>23.544</c:v>
                </c:pt>
                <c:pt idx="15">
                  <c:v>23.544</c:v>
                </c:pt>
                <c:pt idx="16">
                  <c:v>23.544</c:v>
                </c:pt>
                <c:pt idx="17">
                  <c:v>23.544</c:v>
                </c:pt>
                <c:pt idx="18">
                  <c:v>23.544</c:v>
                </c:pt>
                <c:pt idx="19">
                  <c:v>23.544</c:v>
                </c:pt>
                <c:pt idx="20">
                  <c:v>23.544</c:v>
                </c:pt>
                <c:pt idx="21">
                  <c:v>23.544</c:v>
                </c:pt>
                <c:pt idx="22">
                  <c:v>23.544</c:v>
                </c:pt>
                <c:pt idx="23">
                  <c:v>23.544</c:v>
                </c:pt>
              </c:numCache>
            </c:numRef>
          </c:val>
          <c:smooth val="0"/>
        </c:ser>
        <c:ser>
          <c:idx val="3"/>
          <c:order val="3"/>
          <c:tx>
            <c:strRef>
              <c:f>label 3</c:f>
              <c:strCache>
                <c:ptCount val="1"/>
                <c:pt idx="0">
                  <c:v>LCL</c:v>
                </c:pt>
              </c:strCache>
            </c:strRef>
          </c:tx>
          <c:spPr>
            <a:solidFill>
              <a:srgbClr val="ffc000"/>
            </a:solidFill>
            <a:ln cap="rnd" w="28440">
              <a:solidFill>
                <a:srgbClr val="ffc000"/>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3</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smooth val="0"/>
        </c:ser>
        <c:hiLowLines>
          <c:spPr>
            <a:ln w="0">
              <a:noFill/>
            </a:ln>
          </c:spPr>
        </c:hiLowLines>
        <c:marker val="0"/>
        <c:axId val="94348138"/>
        <c:axId val="41303940"/>
      </c:lineChart>
      <c:catAx>
        <c:axId val="94348138"/>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Arial"/>
              </a:defRPr>
            </a:pPr>
          </a:p>
        </c:txPr>
        <c:crossAx val="41303940"/>
        <c:crosses val="autoZero"/>
        <c:auto val="1"/>
        <c:lblAlgn val="ctr"/>
        <c:lblOffset val="100"/>
        <c:noMultiLvlLbl val="0"/>
      </c:catAx>
      <c:valAx>
        <c:axId val="4130394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noFill/>
          </a:ln>
        </c:spPr>
        <c:txPr>
          <a:bodyPr/>
          <a:lstStyle/>
          <a:p>
            <a:pPr>
              <a:defRPr b="0" sz="900" spc="-1" strike="noStrike">
                <a:solidFill>
                  <a:srgbClr val="595959"/>
                </a:solidFill>
                <a:latin typeface="Arial"/>
              </a:defRPr>
            </a:pPr>
          </a:p>
        </c:txPr>
        <c:crossAx val="94348138"/>
        <c:crosses val="autoZero"/>
        <c:crossBetween val="between"/>
      </c:valAx>
      <c:spPr>
        <a:noFill/>
        <a:ln w="25560">
          <a:noFill/>
        </a:ln>
      </c:spPr>
    </c:plotArea>
    <c:legend>
      <c:legendPos val="b"/>
      <c:overlay val="0"/>
      <c:spPr>
        <a:noFill/>
        <a:ln w="0">
          <a:noFill/>
        </a:ln>
      </c:spPr>
      <c:txPr>
        <a:bodyPr/>
        <a:lstStyle/>
        <a:p>
          <a:pPr>
            <a:defRPr b="0" sz="900" spc="-1" strike="noStrike">
              <a:solidFill>
                <a:srgbClr val="595959"/>
              </a:solidFill>
              <a:latin typeface="Arial"/>
            </a:defRPr>
          </a:pPr>
        </a:p>
      </c:txPr>
    </c:legend>
    <c:plotVisOnly val="1"/>
    <c:dispBlanksAs val="gap"/>
  </c:chart>
  <c:spPr>
    <a:noFill/>
    <a:ln w="0">
      <a:noFill/>
    </a:ln>
  </c:spPr>
  <c:userShapes r:id="rId1"/>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en-US" sz="1400" spc="-1" strike="noStrike">
                <a:solidFill>
                  <a:srgbClr val="595959"/>
                </a:solidFill>
                <a:latin typeface="Arial"/>
              </a:defRPr>
            </a:pPr>
            <a:r>
              <a:rPr b="0" lang="en-US" sz="1400" spc="-1" strike="noStrike">
                <a:solidFill>
                  <a:srgbClr val="595959"/>
                </a:solidFill>
                <a:latin typeface="Arial"/>
              </a:rPr>
              <a:t>Individuals(X)</a:t>
            </a:r>
          </a:p>
        </c:rich>
      </c:tx>
      <c:overlay val="0"/>
      <c:spPr>
        <a:noFill/>
        <a:ln w="0">
          <a:noFill/>
        </a:ln>
      </c:spPr>
    </c:title>
    <c:autoTitleDeleted val="0"/>
    <c:plotArea>
      <c:lineChart>
        <c:grouping val="standard"/>
        <c:varyColors val="0"/>
        <c:ser>
          <c:idx val="0"/>
          <c:order val="0"/>
          <c:tx>
            <c:strRef>
              <c:f>label 0</c:f>
              <c:strCache>
                <c:ptCount val="1"/>
                <c:pt idx="0">
                  <c:v>X</c:v>
                </c:pt>
              </c:strCache>
            </c:strRef>
          </c:tx>
          <c:spPr>
            <a:solidFill>
              <a:srgbClr val="4472c4"/>
            </a:solidFill>
            <a:ln cap="rnd" w="28440">
              <a:solidFill>
                <a:srgbClr val="4472c4"/>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0</c:f>
              <c:numCache>
                <c:formatCode>General</c:formatCode>
                <c:ptCount val="24"/>
                <c:pt idx="0">
                  <c:v>192</c:v>
                </c:pt>
                <c:pt idx="1">
                  <c:v>192</c:v>
                </c:pt>
                <c:pt idx="2">
                  <c:v>204</c:v>
                </c:pt>
                <c:pt idx="3">
                  <c:v>198</c:v>
                </c:pt>
                <c:pt idx="4">
                  <c:v>198</c:v>
                </c:pt>
                <c:pt idx="5">
                  <c:v>186</c:v>
                </c:pt>
                <c:pt idx="6">
                  <c:v>204</c:v>
                </c:pt>
                <c:pt idx="7">
                  <c:v>204</c:v>
                </c:pt>
                <c:pt idx="8">
                  <c:v>204</c:v>
                </c:pt>
                <c:pt idx="9">
                  <c:v>192</c:v>
                </c:pt>
                <c:pt idx="10">
                  <c:v>192</c:v>
                </c:pt>
                <c:pt idx="11">
                  <c:v>210</c:v>
                </c:pt>
                <c:pt idx="12">
                  <c:v>60</c:v>
                </c:pt>
                <c:pt idx="13">
                  <c:v>90</c:v>
                </c:pt>
                <c:pt idx="14">
                  <c:v>72</c:v>
                </c:pt>
                <c:pt idx="15">
                  <c:v>54</c:v>
                </c:pt>
                <c:pt idx="16">
                  <c:v>72</c:v>
                </c:pt>
                <c:pt idx="17">
                  <c:v>60</c:v>
                </c:pt>
                <c:pt idx="18">
                  <c:v>54</c:v>
                </c:pt>
                <c:pt idx="19">
                  <c:v>66</c:v>
                </c:pt>
                <c:pt idx="20">
                  <c:v>66</c:v>
                </c:pt>
                <c:pt idx="21">
                  <c:v>60</c:v>
                </c:pt>
                <c:pt idx="22">
                  <c:v>72</c:v>
                </c:pt>
                <c:pt idx="23">
                  <c:v>66</c:v>
                </c:pt>
              </c:numCache>
            </c:numRef>
          </c:val>
          <c:smooth val="0"/>
        </c:ser>
        <c:ser>
          <c:idx val="1"/>
          <c:order val="1"/>
          <c:tx>
            <c:strRef>
              <c:f>label 1</c:f>
              <c:strCache>
                <c:ptCount val="1"/>
                <c:pt idx="0">
                  <c:v>Xbar</c:v>
                </c:pt>
              </c:strCache>
            </c:strRef>
          </c:tx>
          <c:spPr>
            <a:solidFill>
              <a:srgbClr val="ed7d31"/>
            </a:solidFill>
            <a:ln cap="rnd" w="28440">
              <a:solidFill>
                <a:srgbClr val="ed7d31"/>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1</c:f>
              <c:numCache>
                <c:formatCode>General</c:formatCode>
                <c:ptCount val="24"/>
                <c:pt idx="0">
                  <c:v>201</c:v>
                </c:pt>
                <c:pt idx="1">
                  <c:v>201</c:v>
                </c:pt>
                <c:pt idx="2">
                  <c:v>201</c:v>
                </c:pt>
                <c:pt idx="3">
                  <c:v>201</c:v>
                </c:pt>
                <c:pt idx="4">
                  <c:v>201</c:v>
                </c:pt>
                <c:pt idx="5">
                  <c:v>201</c:v>
                </c:pt>
                <c:pt idx="6">
                  <c:v>201</c:v>
                </c:pt>
                <c:pt idx="7">
                  <c:v>201</c:v>
                </c:pt>
                <c:pt idx="8">
                  <c:v>201</c:v>
                </c:pt>
                <c:pt idx="9">
                  <c:v>201</c:v>
                </c:pt>
                <c:pt idx="10">
                  <c:v>201</c:v>
                </c:pt>
                <c:pt idx="11">
                  <c:v>201</c:v>
                </c:pt>
                <c:pt idx="12">
                  <c:v>64</c:v>
                </c:pt>
                <c:pt idx="13">
                  <c:v>64</c:v>
                </c:pt>
                <c:pt idx="14">
                  <c:v>64</c:v>
                </c:pt>
                <c:pt idx="15">
                  <c:v>64</c:v>
                </c:pt>
                <c:pt idx="16">
                  <c:v>64</c:v>
                </c:pt>
                <c:pt idx="17">
                  <c:v>64</c:v>
                </c:pt>
                <c:pt idx="18">
                  <c:v>64</c:v>
                </c:pt>
                <c:pt idx="19">
                  <c:v>64</c:v>
                </c:pt>
                <c:pt idx="20">
                  <c:v>64</c:v>
                </c:pt>
                <c:pt idx="21">
                  <c:v>64</c:v>
                </c:pt>
                <c:pt idx="22">
                  <c:v>64</c:v>
                </c:pt>
                <c:pt idx="23">
                  <c:v>64</c:v>
                </c:pt>
              </c:numCache>
            </c:numRef>
          </c:val>
          <c:smooth val="0"/>
        </c:ser>
        <c:ser>
          <c:idx val="2"/>
          <c:order val="2"/>
          <c:tx>
            <c:strRef>
              <c:f>label 2</c:f>
              <c:strCache>
                <c:ptCount val="1"/>
                <c:pt idx="0">
                  <c:v>UCL</c:v>
                </c:pt>
              </c:strCache>
            </c:strRef>
          </c:tx>
          <c:spPr>
            <a:solidFill>
              <a:srgbClr val="a5a5a5"/>
            </a:solidFill>
            <a:ln cap="rnd" w="28440">
              <a:solidFill>
                <a:srgbClr val="a5a5a5"/>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2</c:f>
              <c:numCache>
                <c:formatCode>General</c:formatCode>
                <c:ptCount val="24"/>
                <c:pt idx="0">
                  <c:v>216.96</c:v>
                </c:pt>
                <c:pt idx="1">
                  <c:v>216.96</c:v>
                </c:pt>
                <c:pt idx="2">
                  <c:v>216.96</c:v>
                </c:pt>
                <c:pt idx="3">
                  <c:v>216.96</c:v>
                </c:pt>
                <c:pt idx="4">
                  <c:v>216.96</c:v>
                </c:pt>
                <c:pt idx="5">
                  <c:v>216.96</c:v>
                </c:pt>
                <c:pt idx="6">
                  <c:v>216.96</c:v>
                </c:pt>
                <c:pt idx="7">
                  <c:v>216.96</c:v>
                </c:pt>
                <c:pt idx="8">
                  <c:v>216.96</c:v>
                </c:pt>
                <c:pt idx="9">
                  <c:v>216.96</c:v>
                </c:pt>
                <c:pt idx="10">
                  <c:v>216.96</c:v>
                </c:pt>
                <c:pt idx="11">
                  <c:v>216.96</c:v>
                </c:pt>
                <c:pt idx="12">
                  <c:v>83.152</c:v>
                </c:pt>
                <c:pt idx="13">
                  <c:v>83.152</c:v>
                </c:pt>
                <c:pt idx="14">
                  <c:v>83.152</c:v>
                </c:pt>
                <c:pt idx="15">
                  <c:v>83.152</c:v>
                </c:pt>
                <c:pt idx="16">
                  <c:v>83.152</c:v>
                </c:pt>
                <c:pt idx="17">
                  <c:v>83.152</c:v>
                </c:pt>
                <c:pt idx="18">
                  <c:v>83.152</c:v>
                </c:pt>
                <c:pt idx="19">
                  <c:v>83.152</c:v>
                </c:pt>
                <c:pt idx="20">
                  <c:v>83.152</c:v>
                </c:pt>
                <c:pt idx="21">
                  <c:v>83.152</c:v>
                </c:pt>
                <c:pt idx="22">
                  <c:v>83.152</c:v>
                </c:pt>
                <c:pt idx="23">
                  <c:v>83.152</c:v>
                </c:pt>
              </c:numCache>
            </c:numRef>
          </c:val>
          <c:smooth val="0"/>
        </c:ser>
        <c:ser>
          <c:idx val="3"/>
          <c:order val="3"/>
          <c:tx>
            <c:strRef>
              <c:f>label 3</c:f>
              <c:strCache>
                <c:ptCount val="1"/>
                <c:pt idx="0">
                  <c:v>LCL</c:v>
                </c:pt>
              </c:strCache>
            </c:strRef>
          </c:tx>
          <c:spPr>
            <a:solidFill>
              <a:srgbClr val="ffc000"/>
            </a:solidFill>
            <a:ln cap="rnd" w="28440">
              <a:solidFill>
                <a:srgbClr val="ffc000"/>
              </a:solidFill>
              <a:round/>
            </a:ln>
          </c:spPr>
          <c:marker>
            <c:symbol val="none"/>
          </c:marker>
          <c:dLbls>
            <c:txPr>
              <a:bodyPr wrap="square"/>
              <a:lstStyle/>
              <a:p>
                <a:pPr>
                  <a:defRPr b="0" sz="1000" spc="-1" strike="noStrike">
                    <a:solidFill>
                      <a:srgbClr val="000000"/>
                    </a:solidFill>
                    <a:latin typeface="Arial"/>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cat>
            <c:strRef>
              <c:f>categories</c:f>
              <c:strCach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strCache>
            </c:strRef>
          </c:cat>
          <c:val>
            <c:numRef>
              <c:f>3</c:f>
              <c:numCache>
                <c:formatCode>General</c:formatCode>
                <c:ptCount val="24"/>
                <c:pt idx="0">
                  <c:v>185.04</c:v>
                </c:pt>
                <c:pt idx="1">
                  <c:v>185.04</c:v>
                </c:pt>
                <c:pt idx="2">
                  <c:v>185.04</c:v>
                </c:pt>
                <c:pt idx="3">
                  <c:v>185.04</c:v>
                </c:pt>
                <c:pt idx="4">
                  <c:v>185.04</c:v>
                </c:pt>
                <c:pt idx="5">
                  <c:v>185.04</c:v>
                </c:pt>
                <c:pt idx="6">
                  <c:v>185.04</c:v>
                </c:pt>
                <c:pt idx="7">
                  <c:v>185.04</c:v>
                </c:pt>
                <c:pt idx="8">
                  <c:v>185.04</c:v>
                </c:pt>
                <c:pt idx="9">
                  <c:v>185.04</c:v>
                </c:pt>
                <c:pt idx="10">
                  <c:v>185.04</c:v>
                </c:pt>
                <c:pt idx="11">
                  <c:v>185.04</c:v>
                </c:pt>
                <c:pt idx="12">
                  <c:v>44.848</c:v>
                </c:pt>
                <c:pt idx="13">
                  <c:v>44.848</c:v>
                </c:pt>
                <c:pt idx="14">
                  <c:v>44.848</c:v>
                </c:pt>
                <c:pt idx="15">
                  <c:v>44.848</c:v>
                </c:pt>
                <c:pt idx="16">
                  <c:v>44.848</c:v>
                </c:pt>
                <c:pt idx="17">
                  <c:v>44.848</c:v>
                </c:pt>
                <c:pt idx="18">
                  <c:v>44.848</c:v>
                </c:pt>
                <c:pt idx="19">
                  <c:v>44.848</c:v>
                </c:pt>
                <c:pt idx="20">
                  <c:v>44.848</c:v>
                </c:pt>
                <c:pt idx="21">
                  <c:v>44.848</c:v>
                </c:pt>
                <c:pt idx="22">
                  <c:v>44.848</c:v>
                </c:pt>
                <c:pt idx="23">
                  <c:v>44.848</c:v>
                </c:pt>
              </c:numCache>
            </c:numRef>
          </c:val>
          <c:smooth val="0"/>
        </c:ser>
        <c:hiLowLines>
          <c:spPr>
            <a:ln w="0">
              <a:noFill/>
            </a:ln>
          </c:spPr>
        </c:hiLowLines>
        <c:marker val="0"/>
        <c:axId val="3255561"/>
        <c:axId val="89710356"/>
      </c:lineChart>
      <c:catAx>
        <c:axId val="3255561"/>
        <c:scaling>
          <c:orientation val="minMax"/>
        </c:scaling>
        <c:delete val="0"/>
        <c:axPos val="b"/>
        <c:numFmt formatCode="[$-409]mm/dd/yyyy" sourceLinked="1"/>
        <c:majorTickMark val="none"/>
        <c:minorTickMark val="none"/>
        <c:tickLblPos val="nextTo"/>
        <c:spPr>
          <a:ln w="9360">
            <a:solidFill>
              <a:srgbClr val="d9d9d9"/>
            </a:solidFill>
            <a:round/>
          </a:ln>
        </c:spPr>
        <c:txPr>
          <a:bodyPr/>
          <a:lstStyle/>
          <a:p>
            <a:pPr>
              <a:defRPr b="0" sz="900" spc="-1" strike="noStrike">
                <a:solidFill>
                  <a:srgbClr val="595959"/>
                </a:solidFill>
                <a:latin typeface="Arial"/>
              </a:defRPr>
            </a:pPr>
          </a:p>
        </c:txPr>
        <c:crossAx val="89710356"/>
        <c:crosses val="autoZero"/>
        <c:auto val="1"/>
        <c:lblAlgn val="ctr"/>
        <c:lblOffset val="100"/>
        <c:noMultiLvlLbl val="0"/>
      </c:catAx>
      <c:valAx>
        <c:axId val="89710356"/>
        <c:scaling>
          <c:orientation val="minMax"/>
        </c:scaling>
        <c:delete val="0"/>
        <c:axPos val="l"/>
        <c:majorGridlines>
          <c:spPr>
            <a:ln w="9360">
              <a:solidFill>
                <a:srgbClr val="d9d9d9"/>
              </a:solidFill>
              <a:round/>
            </a:ln>
          </c:spPr>
        </c:majorGridlines>
        <c:numFmt formatCode="0.000" sourceLinked="0"/>
        <c:majorTickMark val="none"/>
        <c:minorTickMark val="none"/>
        <c:tickLblPos val="nextTo"/>
        <c:spPr>
          <a:ln w="9360">
            <a:noFill/>
          </a:ln>
        </c:spPr>
        <c:txPr>
          <a:bodyPr/>
          <a:lstStyle/>
          <a:p>
            <a:pPr>
              <a:defRPr b="0" sz="900" spc="-1" strike="noStrike">
                <a:solidFill>
                  <a:srgbClr val="595959"/>
                </a:solidFill>
                <a:latin typeface="Arial"/>
              </a:defRPr>
            </a:pPr>
          </a:p>
        </c:txPr>
        <c:crossAx val="3255561"/>
        <c:crosses val="autoZero"/>
        <c:crossBetween val="between"/>
      </c:valAx>
      <c:spPr>
        <a:noFill/>
        <a:ln w="0">
          <a:noFill/>
        </a:ln>
      </c:spPr>
    </c:plotArea>
    <c:legend>
      <c:legendPos val="b"/>
      <c:overlay val="0"/>
      <c:spPr>
        <a:noFill/>
        <a:ln w="0">
          <a:noFill/>
        </a:ln>
      </c:spPr>
      <c:txPr>
        <a:bodyPr/>
        <a:lstStyle/>
        <a:p>
          <a:pPr>
            <a:defRPr b="0" sz="900" spc="-1" strike="noStrike">
              <a:solidFill>
                <a:srgbClr val="595959"/>
              </a:solidFill>
              <a:latin typeface="Arial"/>
            </a:defRPr>
          </a:pPr>
        </a:p>
      </c:txPr>
    </c:legend>
    <c:plotVisOnly val="1"/>
    <c:dispBlanksAs val="gap"/>
  </c:chart>
  <c:spPr>
    <a:noFill/>
    <a:ln w="0">
      <a:noFill/>
    </a:ln>
  </c:spPr>
  <c:userShapes r:id="rId1"/>
</c:chartSpace>
</file>

<file path=ppt/drawings/drawing1.xml><?xml version="1.0" encoding="utf-8"?>
<c:userShapes xmlns:cdr="http://schemas.openxmlformats.org/drawingml/2006/chartDrawing" xmlns:a="http://schemas.openxmlformats.org/drawingml/2006/main" xmlns:c="http://schemas.openxmlformats.org/drawingml/2006/chart" xmlns:r="http://schemas.openxmlformats.org/officeDocument/2006/relationships">
  <cdr:relSizeAnchor>
    <cdr:from>
      <cdr:x>0.502807521546096</cdr:x>
      <cdr:y>0.131181318681319</cdr:y>
    </cdr:from>
    <cdr:to>
      <cdr:x>0.537477148080439</cdr:x>
      <cdr:y>0.835459183673469</cdr:y>
    </cdr:to>
    <cdr:sp>
      <cdr:nvSpPr>
        <cdr:cNvPr id="602" name="Rectangle 1"/>
        <cdr:cNvSpPr/>
      </cdr:nvSpPr>
      <cdr:spPr>
        <a:xfrm>
          <a:off x="2772360" y="481320"/>
          <a:ext cx="191160" cy="2584080"/>
        </a:xfrm>
        <a:prstGeom prst="rect">
          <a:avLst/>
        </a:prstGeom>
        <a:solidFill>
          <a:schemeClr val="accent2"/>
        </a:solidFill>
        <a:ln>
          <a:solidFill>
            <a:srgbClr val="ed7d31"/>
          </a:solidFill>
          <a:round/>
        </a:ln>
      </cdr:spPr>
      <cdr:style>
        <a:lnRef idx="2">
          <a:schemeClr val="accent1">
            <a:shade val="50000"/>
          </a:schemeClr>
        </a:lnRef>
        <a:fillRef idx="1">
          <a:schemeClr val="accent1"/>
        </a:fillRef>
        <a:effectRef idx="0">
          <a:schemeClr val="accent1"/>
        </a:effectRef>
        <a:fontRef idx="minor"/>
      </cdr:style>
      <cdr:txBody>
        <a:bodyPr lIns="45000" rIns="45000" tIns="90000" bIns="90000" anchor="ctr" vert="vert270">
          <a:noAutofit/>
        </a:bodyPr>
        <a:p>
          <a:pPr algn="ctr">
            <a:lnSpc>
              <a:spcPct val="100000"/>
            </a:lnSpc>
            <a:tabLst>
              <a:tab algn="l" pos="0"/>
            </a:tabLst>
          </a:pPr>
          <a:r>
            <a:rPr b="1" lang="en-US" sz="1200" spc="-1" strike="noStrike">
              <a:solidFill>
                <a:srgbClr val="000000"/>
              </a:solidFill>
              <a:latin typeface="Arial"/>
            </a:rPr>
            <a:t>New  process  start</a:t>
          </a:r>
          <a:endParaRPr b="0" sz="1200" spc="-1" strike="noStrike">
            <a:solidFill>
              <a:srgbClr val="000000"/>
            </a:solidFill>
            <a:latin typeface="Times New Roman"/>
          </a:endParaRPr>
        </a:p>
      </cdr:txBody>
    </cdr:sp>
  </cdr:relSizeAnchor>
</c:userShapes>
</file>

<file path=ppt/drawings/drawing2.xml><?xml version="1.0" encoding="utf-8"?>
<c:userShapes xmlns:cdr="http://schemas.openxmlformats.org/drawingml/2006/chartDrawing" xmlns:a="http://schemas.openxmlformats.org/drawingml/2006/main" xmlns:c="http://schemas.openxmlformats.org/drawingml/2006/chart" xmlns:r="http://schemas.openxmlformats.org/officeDocument/2006/relationships">
  <cdr:relSizeAnchor>
    <cdr:from>
      <cdr:x>0.524367925167763</cdr:x>
      <cdr:y>0.118368128710975</cdr:y>
    </cdr:from>
    <cdr:to>
      <cdr:x>0.554124584830204</cdr:x>
      <cdr:y>0.848783757900785</cdr:y>
    </cdr:to>
    <cdr:sp>
      <cdr:nvSpPr>
        <cdr:cNvPr id="604" name="Rectangle 1"/>
        <cdr:cNvSpPr/>
      </cdr:nvSpPr>
      <cdr:spPr>
        <a:xfrm>
          <a:off x="2784960" y="444960"/>
          <a:ext cx="158040" cy="2745720"/>
        </a:xfrm>
        <a:prstGeom prst="rect">
          <a:avLst/>
        </a:prstGeom>
        <a:solidFill>
          <a:schemeClr val="accent2"/>
        </a:solidFill>
        <a:ln>
          <a:solidFill>
            <a:srgbClr val="ed7d31"/>
          </a:solidFill>
          <a:round/>
        </a:ln>
      </cdr:spPr>
      <cdr:style>
        <a:lnRef idx="2">
          <a:schemeClr val="accent1">
            <a:shade val="50000"/>
          </a:schemeClr>
        </a:lnRef>
        <a:fillRef idx="1">
          <a:schemeClr val="accent1"/>
        </a:fillRef>
        <a:effectRef idx="0">
          <a:schemeClr val="accent1"/>
        </a:effectRef>
        <a:fontRef idx="minor"/>
      </cdr:style>
      <cdr:txBody>
        <a:bodyPr vertOverflow="clip" lIns="45000" rIns="45000" tIns="90000" bIns="90000" anchor="ctr" vert="vert270">
          <a:noAutofit/>
        </a:bodyPr>
        <a:p>
          <a:pPr algn="ctr">
            <a:lnSpc>
              <a:spcPct val="100000"/>
            </a:lnSpc>
          </a:pPr>
          <a:r>
            <a:rPr b="1" lang="en-US" sz="1200" spc="-1" strike="noStrike">
              <a:solidFill>
                <a:srgbClr val="000000"/>
              </a:solidFill>
              <a:latin typeface="Arial"/>
            </a:rPr>
            <a:t>New  process  start</a:t>
          </a:r>
          <a:endParaRPr b="0" sz="1200" spc="-1" strike="noStrike">
            <a:solidFill>
              <a:srgbClr val="000000"/>
            </a:solidFill>
            <a:latin typeface="Times New Roman"/>
          </a:endParaRPr>
        </a:p>
      </cdr:txBody>
    </cdr:sp>
  </cdr:relSizeAnchor>
  <cdr:relSizeAnchor>
    <cdr:from>
      <cdr:x>0.565986579000881</cdr:x>
      <cdr:y>0.508810572687225</cdr:y>
    </cdr:from>
    <cdr:to>
      <cdr:x>0.622246322781807</cdr:x>
      <cdr:y>0.58800995977782</cdr:y>
    </cdr:to>
    <cdr:sp>
      <cdr:nvSpPr>
        <cdr:cNvPr id="605" name="Star: 5 Points 3"/>
        <cdr:cNvSpPr/>
      </cdr:nvSpPr>
      <cdr:spPr>
        <a:xfrm>
          <a:off x="3006000" y="1912680"/>
          <a:ext cx="298800" cy="297720"/>
        </a:xfrm>
        <a:prstGeom prst="star5">
          <a:avLst>
            <a:gd name="adj" fmla="val 19098"/>
            <a:gd name="hf" fmla="val 105146"/>
            <a:gd name="vf" fmla="val 110557"/>
          </a:avLst>
        </a:prstGeom>
        <a:solidFill>
          <a:srgbClr val="ffc000"/>
        </a:solidFill>
        <a:ln>
          <a:solidFill>
            <a:srgbClr val="ffff00"/>
          </a:solidFill>
          <a:round/>
        </a:ln>
      </cdr:spPr>
      <cdr:style>
        <a:lnRef idx="2">
          <a:schemeClr val="accent1">
            <a:shade val="50000"/>
          </a:schemeClr>
        </a:lnRef>
        <a:fillRef idx="1">
          <a:schemeClr val="accent1"/>
        </a:fillRef>
        <a:effectRef idx="0">
          <a:schemeClr val="accent1"/>
        </a:effectRef>
        <a:fontRef idx="minor"/>
      </cdr:style>
      <cdr:txBody>
        <a:bodyPr numCol="1" spcCol="0" anchor="t">
          <a:noAutofit/>
        </a:bodyPr>
        <a:p>
          <a:pPr>
            <a:lnSpc>
              <a:spcPct val="100000"/>
            </a:lnSpc>
            <a:tabLst>
              <a:tab algn="l" pos="0"/>
            </a:tabLst>
          </a:pPr>
          <a:endParaRPr b="0" lang="en-US" sz="1100" spc="-1" strike="noStrike">
            <a:solidFill>
              <a:schemeClr val="lt1"/>
            </a:solidFill>
            <a:latin typeface="Aria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2" name="Google Shape;612;p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5" name="Google Shape;915;p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5" name="Google Shape;925;p1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4" name="Google Shape;934;p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9" name="Google Shape;949;p1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1" name="Google Shape;961;p1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0" name="Google Shape;980;p1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623" name="Google Shape;623;p2:notes"/>
          <p:cNvSpPr txBox="1"/>
          <p:nvPr>
            <p:ph idx="1" type="body"/>
          </p:nvPr>
        </p:nvSpPr>
        <p:spPr>
          <a:xfrm>
            <a:off x="932040" y="4410000"/>
            <a:ext cx="5141520" cy="4173120"/>
          </a:xfrm>
          <a:prstGeom prst="rect">
            <a:avLst/>
          </a:prstGeom>
          <a:noFill/>
          <a:ln>
            <a:noFill/>
          </a:ln>
        </p:spPr>
        <p:txBody>
          <a:bodyPr anchorCtr="0" anchor="t" bIns="51825" lIns="101875" spcFirstLastPara="1" rIns="101875" wrap="square" tIns="51825">
            <a:noAutofit/>
          </a:bodyPr>
          <a:lstStyle/>
          <a:p>
            <a:pPr indent="0" lvl="0" marL="216000" rtl="0" algn="l">
              <a:spcBef>
                <a:spcPts val="0"/>
              </a:spcBef>
              <a:spcAft>
                <a:spcPts val="0"/>
              </a:spcAft>
              <a:buSzPts val="1200"/>
              <a:buNone/>
            </a:pPr>
            <a:r>
              <a:t/>
            </a:r>
            <a:endParaRPr b="0" sz="1200" strike="noStrike">
              <a:solidFill>
                <a:schemeClr val="dk1"/>
              </a:solidFill>
              <a:latin typeface="Calibri"/>
              <a:ea typeface="Calibri"/>
              <a:cs typeface="Calibri"/>
              <a:sym typeface="Calibri"/>
            </a:endParaRPr>
          </a:p>
        </p:txBody>
      </p:sp>
      <p:sp>
        <p:nvSpPr>
          <p:cNvPr id="624" name="Google Shape;624;p2:notes"/>
          <p:cNvSpPr/>
          <p:nvPr>
            <p:ph idx="2" type="sldImg"/>
          </p:nvPr>
        </p:nvSpPr>
        <p:spPr>
          <a:xfrm>
            <a:off x="438120" y="709560"/>
            <a:ext cx="6138360" cy="34542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1" name="Google Shape;701;p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2" name="Google Shape;712;p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6" name="Google Shape;726;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0" name="Google Shape;740;p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7: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lang="en-US" sz="1400" strike="noStrike">
                <a:solidFill>
                  <a:srgbClr val="000000"/>
                </a:solidFill>
                <a:latin typeface="Times New Roman"/>
                <a:ea typeface="Times New Roman"/>
                <a:cs typeface="Times New Roman"/>
                <a:sym typeface="Times New Roman"/>
              </a:rPr>
              <a:t>‹#›</a:t>
            </a:fld>
            <a:endParaRPr b="0" sz="1400" strike="noStrike">
              <a:solidFill>
                <a:srgbClr val="000000"/>
              </a:solidFill>
              <a:latin typeface="Times New Roman"/>
              <a:ea typeface="Times New Roman"/>
              <a:cs typeface="Times New Roman"/>
              <a:sym typeface="Times New Roman"/>
            </a:endParaRPr>
          </a:p>
        </p:txBody>
      </p:sp>
      <p:sp>
        <p:nvSpPr>
          <p:cNvPr id="851" name="Google Shape;851;p7: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2" name="Google Shape;852;p7: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216000" rtl="0" algn="l">
              <a:spcBef>
                <a:spcPts val="0"/>
              </a:spcBef>
              <a:spcAft>
                <a:spcPts val="0"/>
              </a:spcAft>
              <a:buSzPts val="1200"/>
              <a:buNone/>
            </a:pPr>
            <a:r>
              <a:t/>
            </a:r>
            <a:endParaRPr b="0" sz="1200"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0" name="Google Shape;900;p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8" name="Google Shape;908;p9: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1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7"/>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1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72" name="Shape 72"/>
        <p:cNvGrpSpPr/>
        <p:nvPr/>
      </p:nvGrpSpPr>
      <p:grpSpPr>
        <a:xfrm>
          <a:off x="0" y="0"/>
          <a:ext cx="0" cy="0"/>
          <a:chOff x="0" y="0"/>
          <a:chExt cx="0" cy="0"/>
        </a:xfrm>
      </p:grpSpPr>
      <p:sp>
        <p:nvSpPr>
          <p:cNvPr id="73" name="Google Shape;73;p3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8"/>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38"/>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 name="Google Shape;76;p3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3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9" name="Shape 79"/>
        <p:cNvGrpSpPr/>
        <p:nvPr/>
      </p:nvGrpSpPr>
      <p:grpSpPr>
        <a:xfrm>
          <a:off x="0" y="0"/>
          <a:ext cx="0" cy="0"/>
          <a:chOff x="0" y="0"/>
          <a:chExt cx="0" cy="0"/>
        </a:xfrm>
      </p:grpSpPr>
      <p:sp>
        <p:nvSpPr>
          <p:cNvPr id="80" name="Google Shape;80;p3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3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3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39"/>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3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3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88" name="Shape 88"/>
        <p:cNvGrpSpPr/>
        <p:nvPr/>
      </p:nvGrpSpPr>
      <p:grpSpPr>
        <a:xfrm>
          <a:off x="0" y="0"/>
          <a:ext cx="0" cy="0"/>
          <a:chOff x="0" y="0"/>
          <a:chExt cx="0" cy="0"/>
        </a:xfrm>
      </p:grpSpPr>
      <p:sp>
        <p:nvSpPr>
          <p:cNvPr id="89" name="Google Shape;89;p4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0"/>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40"/>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40"/>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40"/>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40"/>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40"/>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4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4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5" name="Shape 105"/>
        <p:cNvGrpSpPr/>
        <p:nvPr/>
      </p:nvGrpSpPr>
      <p:grpSpPr>
        <a:xfrm>
          <a:off x="0" y="0"/>
          <a:ext cx="0" cy="0"/>
          <a:chOff x="0" y="0"/>
          <a:chExt cx="0" cy="0"/>
        </a:xfrm>
      </p:grpSpPr>
      <p:sp>
        <p:nvSpPr>
          <p:cNvPr id="106" name="Google Shape;106;p1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1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1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19"/>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2" name="Shape 112"/>
        <p:cNvGrpSpPr/>
        <p:nvPr/>
      </p:nvGrpSpPr>
      <p:grpSpPr>
        <a:xfrm>
          <a:off x="0" y="0"/>
          <a:ext cx="0" cy="0"/>
          <a:chOff x="0" y="0"/>
          <a:chExt cx="0" cy="0"/>
        </a:xfrm>
      </p:grpSpPr>
      <p:sp>
        <p:nvSpPr>
          <p:cNvPr id="113" name="Google Shape;113;p4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2"/>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5" name="Shape 115"/>
        <p:cNvGrpSpPr/>
        <p:nvPr/>
      </p:nvGrpSpPr>
      <p:grpSpPr>
        <a:xfrm>
          <a:off x="0" y="0"/>
          <a:ext cx="0" cy="0"/>
          <a:chOff x="0" y="0"/>
          <a:chExt cx="0" cy="0"/>
        </a:xfrm>
      </p:grpSpPr>
      <p:sp>
        <p:nvSpPr>
          <p:cNvPr id="116" name="Google Shape;116;p4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3"/>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8" name="Shape 118"/>
        <p:cNvGrpSpPr/>
        <p:nvPr/>
      </p:nvGrpSpPr>
      <p:grpSpPr>
        <a:xfrm>
          <a:off x="0" y="0"/>
          <a:ext cx="0" cy="0"/>
          <a:chOff x="0" y="0"/>
          <a:chExt cx="0" cy="0"/>
        </a:xfrm>
      </p:grpSpPr>
      <p:sp>
        <p:nvSpPr>
          <p:cNvPr id="119" name="Google Shape;119;p4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4"/>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44"/>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p4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4" name="Shape 124"/>
        <p:cNvGrpSpPr/>
        <p:nvPr/>
      </p:nvGrpSpPr>
      <p:grpSpPr>
        <a:xfrm>
          <a:off x="0" y="0"/>
          <a:ext cx="0" cy="0"/>
          <a:chOff x="0" y="0"/>
          <a:chExt cx="0" cy="0"/>
        </a:xfrm>
      </p:grpSpPr>
      <p:sp>
        <p:nvSpPr>
          <p:cNvPr id="125" name="Google Shape;125;p46"/>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 name="Shape 21"/>
        <p:cNvGrpSpPr/>
        <p:nvPr/>
      </p:nvGrpSpPr>
      <p:grpSpPr>
        <a:xfrm>
          <a:off x="0" y="0"/>
          <a:ext cx="0" cy="0"/>
          <a:chOff x="0" y="0"/>
          <a:chExt cx="0" cy="0"/>
        </a:xfrm>
      </p:grpSpPr>
      <p:sp>
        <p:nvSpPr>
          <p:cNvPr id="22" name="Google Shape;22;p3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3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6" name="Shape 126"/>
        <p:cNvGrpSpPr/>
        <p:nvPr/>
      </p:nvGrpSpPr>
      <p:grpSpPr>
        <a:xfrm>
          <a:off x="0" y="0"/>
          <a:ext cx="0" cy="0"/>
          <a:chOff x="0" y="0"/>
          <a:chExt cx="0" cy="0"/>
        </a:xfrm>
      </p:grpSpPr>
      <p:sp>
        <p:nvSpPr>
          <p:cNvPr id="127" name="Google Shape;127;p4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7"/>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47"/>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47"/>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1" name="Shape 131"/>
        <p:cNvGrpSpPr/>
        <p:nvPr/>
      </p:nvGrpSpPr>
      <p:grpSpPr>
        <a:xfrm>
          <a:off x="0" y="0"/>
          <a:ext cx="0" cy="0"/>
          <a:chOff x="0" y="0"/>
          <a:chExt cx="0" cy="0"/>
        </a:xfrm>
      </p:grpSpPr>
      <p:sp>
        <p:nvSpPr>
          <p:cNvPr id="132" name="Google Shape;132;p4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8"/>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48"/>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48"/>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6" name="Shape 136"/>
        <p:cNvGrpSpPr/>
        <p:nvPr/>
      </p:nvGrpSpPr>
      <p:grpSpPr>
        <a:xfrm>
          <a:off x="0" y="0"/>
          <a:ext cx="0" cy="0"/>
          <a:chOff x="0" y="0"/>
          <a:chExt cx="0" cy="0"/>
        </a:xfrm>
      </p:grpSpPr>
      <p:sp>
        <p:nvSpPr>
          <p:cNvPr id="137" name="Google Shape;137;p4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9" name="Google Shape;139;p4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0" name="Google Shape;140;p49"/>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1" name="Shape 141"/>
        <p:cNvGrpSpPr/>
        <p:nvPr/>
      </p:nvGrpSpPr>
      <p:grpSpPr>
        <a:xfrm>
          <a:off x="0" y="0"/>
          <a:ext cx="0" cy="0"/>
          <a:chOff x="0" y="0"/>
          <a:chExt cx="0" cy="0"/>
        </a:xfrm>
      </p:grpSpPr>
      <p:sp>
        <p:nvSpPr>
          <p:cNvPr id="142" name="Google Shape;142;p5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0"/>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50"/>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5" name="Shape 145"/>
        <p:cNvGrpSpPr/>
        <p:nvPr/>
      </p:nvGrpSpPr>
      <p:grpSpPr>
        <a:xfrm>
          <a:off x="0" y="0"/>
          <a:ext cx="0" cy="0"/>
          <a:chOff x="0" y="0"/>
          <a:chExt cx="0" cy="0"/>
        </a:xfrm>
      </p:grpSpPr>
      <p:sp>
        <p:nvSpPr>
          <p:cNvPr id="146" name="Google Shape;146;p5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51"/>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51"/>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9" name="Google Shape;149;p51"/>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0" name="Google Shape;150;p51"/>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51"/>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51"/>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2" name="Shape 162"/>
        <p:cNvGrpSpPr/>
        <p:nvPr/>
      </p:nvGrpSpPr>
      <p:grpSpPr>
        <a:xfrm>
          <a:off x="0" y="0"/>
          <a:ext cx="0" cy="0"/>
          <a:chOff x="0" y="0"/>
          <a:chExt cx="0" cy="0"/>
        </a:xfrm>
      </p:grpSpPr>
      <p:sp>
        <p:nvSpPr>
          <p:cNvPr id="163" name="Google Shape;163;p2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2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6" name="Shape 166"/>
        <p:cNvGrpSpPr/>
        <p:nvPr/>
      </p:nvGrpSpPr>
      <p:grpSpPr>
        <a:xfrm>
          <a:off x="0" y="0"/>
          <a:ext cx="0" cy="0"/>
          <a:chOff x="0" y="0"/>
          <a:chExt cx="0" cy="0"/>
        </a:xfrm>
      </p:grpSpPr>
      <p:sp>
        <p:nvSpPr>
          <p:cNvPr id="167" name="Google Shape;167;p5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52"/>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5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5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5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2" name="Shape 172"/>
        <p:cNvGrpSpPr/>
        <p:nvPr/>
      </p:nvGrpSpPr>
      <p:grpSpPr>
        <a:xfrm>
          <a:off x="0" y="0"/>
          <a:ext cx="0" cy="0"/>
          <a:chOff x="0" y="0"/>
          <a:chExt cx="0" cy="0"/>
        </a:xfrm>
      </p:grpSpPr>
      <p:sp>
        <p:nvSpPr>
          <p:cNvPr id="173" name="Google Shape;173;p5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53"/>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5" name="Google Shape;175;p5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5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5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8" name="Shape 178"/>
        <p:cNvGrpSpPr/>
        <p:nvPr/>
      </p:nvGrpSpPr>
      <p:grpSpPr>
        <a:xfrm>
          <a:off x="0" y="0"/>
          <a:ext cx="0" cy="0"/>
          <a:chOff x="0" y="0"/>
          <a:chExt cx="0" cy="0"/>
        </a:xfrm>
      </p:grpSpPr>
      <p:sp>
        <p:nvSpPr>
          <p:cNvPr id="179" name="Google Shape;179;p5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54"/>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1" name="Google Shape;181;p54"/>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2" name="Google Shape;182;p5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5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5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5" name="Shape 185"/>
        <p:cNvGrpSpPr/>
        <p:nvPr/>
      </p:nvGrpSpPr>
      <p:grpSpPr>
        <a:xfrm>
          <a:off x="0" y="0"/>
          <a:ext cx="0" cy="0"/>
          <a:chOff x="0" y="0"/>
          <a:chExt cx="0" cy="0"/>
        </a:xfrm>
      </p:grpSpPr>
      <p:sp>
        <p:nvSpPr>
          <p:cNvPr id="186" name="Google Shape;186;p5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5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5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5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5" name="Shape 25"/>
        <p:cNvGrpSpPr/>
        <p:nvPr/>
      </p:nvGrpSpPr>
      <p:grpSpPr>
        <a:xfrm>
          <a:off x="0" y="0"/>
          <a:ext cx="0" cy="0"/>
          <a:chOff x="0" y="0"/>
          <a:chExt cx="0" cy="0"/>
        </a:xfrm>
      </p:grpSpPr>
      <p:sp>
        <p:nvSpPr>
          <p:cNvPr id="26" name="Google Shape;26;p3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1"/>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3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3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0" name="Shape 190"/>
        <p:cNvGrpSpPr/>
        <p:nvPr/>
      </p:nvGrpSpPr>
      <p:grpSpPr>
        <a:xfrm>
          <a:off x="0" y="0"/>
          <a:ext cx="0" cy="0"/>
          <a:chOff x="0" y="0"/>
          <a:chExt cx="0" cy="0"/>
        </a:xfrm>
      </p:grpSpPr>
      <p:sp>
        <p:nvSpPr>
          <p:cNvPr id="191" name="Google Shape;191;p56"/>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5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5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4" name="Google Shape;194;p5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95" name="Shape 195"/>
        <p:cNvGrpSpPr/>
        <p:nvPr/>
      </p:nvGrpSpPr>
      <p:grpSpPr>
        <a:xfrm>
          <a:off x="0" y="0"/>
          <a:ext cx="0" cy="0"/>
          <a:chOff x="0" y="0"/>
          <a:chExt cx="0" cy="0"/>
        </a:xfrm>
      </p:grpSpPr>
      <p:sp>
        <p:nvSpPr>
          <p:cNvPr id="196" name="Google Shape;196;p5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7"/>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8" name="Google Shape;198;p57"/>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57"/>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5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5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5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3" name="Shape 203"/>
        <p:cNvGrpSpPr/>
        <p:nvPr/>
      </p:nvGrpSpPr>
      <p:grpSpPr>
        <a:xfrm>
          <a:off x="0" y="0"/>
          <a:ext cx="0" cy="0"/>
          <a:chOff x="0" y="0"/>
          <a:chExt cx="0" cy="0"/>
        </a:xfrm>
      </p:grpSpPr>
      <p:sp>
        <p:nvSpPr>
          <p:cNvPr id="204" name="Google Shape;204;p5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58"/>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58"/>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58"/>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5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5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0" name="Google Shape;210;p5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1" name="Shape 211"/>
        <p:cNvGrpSpPr/>
        <p:nvPr/>
      </p:nvGrpSpPr>
      <p:grpSpPr>
        <a:xfrm>
          <a:off x="0" y="0"/>
          <a:ext cx="0" cy="0"/>
          <a:chOff x="0" y="0"/>
          <a:chExt cx="0" cy="0"/>
        </a:xfrm>
      </p:grpSpPr>
      <p:sp>
        <p:nvSpPr>
          <p:cNvPr id="212" name="Google Shape;212;p5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5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5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59"/>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6" name="Google Shape;216;p5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5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9" name="Shape 219"/>
        <p:cNvGrpSpPr/>
        <p:nvPr/>
      </p:nvGrpSpPr>
      <p:grpSpPr>
        <a:xfrm>
          <a:off x="0" y="0"/>
          <a:ext cx="0" cy="0"/>
          <a:chOff x="0" y="0"/>
          <a:chExt cx="0" cy="0"/>
        </a:xfrm>
      </p:grpSpPr>
      <p:sp>
        <p:nvSpPr>
          <p:cNvPr id="220" name="Google Shape;220;p6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60"/>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60"/>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6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6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6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26" name="Shape 226"/>
        <p:cNvGrpSpPr/>
        <p:nvPr/>
      </p:nvGrpSpPr>
      <p:grpSpPr>
        <a:xfrm>
          <a:off x="0" y="0"/>
          <a:ext cx="0" cy="0"/>
          <a:chOff x="0" y="0"/>
          <a:chExt cx="0" cy="0"/>
        </a:xfrm>
      </p:grpSpPr>
      <p:sp>
        <p:nvSpPr>
          <p:cNvPr id="227" name="Google Shape;227;p6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6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6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61"/>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61"/>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6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6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4" name="Google Shape;234;p6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35" name="Shape 235"/>
        <p:cNvGrpSpPr/>
        <p:nvPr/>
      </p:nvGrpSpPr>
      <p:grpSpPr>
        <a:xfrm>
          <a:off x="0" y="0"/>
          <a:ext cx="0" cy="0"/>
          <a:chOff x="0" y="0"/>
          <a:chExt cx="0" cy="0"/>
        </a:xfrm>
      </p:grpSpPr>
      <p:sp>
        <p:nvSpPr>
          <p:cNvPr id="236" name="Google Shape;236;p6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62"/>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8" name="Google Shape;238;p62"/>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9" name="Google Shape;239;p62"/>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0" name="Google Shape;240;p62"/>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1" name="Google Shape;241;p62"/>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2" name="Google Shape;242;p62"/>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3" name="Google Shape;243;p6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6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6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52" name="Shape 252"/>
        <p:cNvGrpSpPr/>
        <p:nvPr/>
      </p:nvGrpSpPr>
      <p:grpSpPr>
        <a:xfrm>
          <a:off x="0" y="0"/>
          <a:ext cx="0" cy="0"/>
          <a:chOff x="0" y="0"/>
          <a:chExt cx="0" cy="0"/>
        </a:xfrm>
      </p:grpSpPr>
      <p:sp>
        <p:nvSpPr>
          <p:cNvPr id="253" name="Google Shape;253;p2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23"/>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2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2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2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8" name="Shape 258"/>
        <p:cNvGrpSpPr/>
        <p:nvPr/>
      </p:nvGrpSpPr>
      <p:grpSpPr>
        <a:xfrm>
          <a:off x="0" y="0"/>
          <a:ext cx="0" cy="0"/>
          <a:chOff x="0" y="0"/>
          <a:chExt cx="0" cy="0"/>
        </a:xfrm>
      </p:grpSpPr>
      <p:sp>
        <p:nvSpPr>
          <p:cNvPr id="259" name="Google Shape;259;p6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6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1" name="Google Shape;261;p6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62" name="Shape 262"/>
        <p:cNvGrpSpPr/>
        <p:nvPr/>
      </p:nvGrpSpPr>
      <p:grpSpPr>
        <a:xfrm>
          <a:off x="0" y="0"/>
          <a:ext cx="0" cy="0"/>
          <a:chOff x="0" y="0"/>
          <a:chExt cx="0" cy="0"/>
        </a:xfrm>
      </p:grpSpPr>
      <p:sp>
        <p:nvSpPr>
          <p:cNvPr id="263" name="Google Shape;263;p6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64"/>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5" name="Google Shape;265;p6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6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7" name="Google Shape;267;p6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1" name="Shape 31"/>
        <p:cNvGrpSpPr/>
        <p:nvPr/>
      </p:nvGrpSpPr>
      <p:grpSpPr>
        <a:xfrm>
          <a:off x="0" y="0"/>
          <a:ext cx="0" cy="0"/>
          <a:chOff x="0" y="0"/>
          <a:chExt cx="0" cy="0"/>
        </a:xfrm>
      </p:grpSpPr>
      <p:sp>
        <p:nvSpPr>
          <p:cNvPr id="32" name="Google Shape;32;p3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2"/>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32"/>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3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8" name="Shape 268"/>
        <p:cNvGrpSpPr/>
        <p:nvPr/>
      </p:nvGrpSpPr>
      <p:grpSpPr>
        <a:xfrm>
          <a:off x="0" y="0"/>
          <a:ext cx="0" cy="0"/>
          <a:chOff x="0" y="0"/>
          <a:chExt cx="0" cy="0"/>
        </a:xfrm>
      </p:grpSpPr>
      <p:sp>
        <p:nvSpPr>
          <p:cNvPr id="269" name="Google Shape;269;p6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65"/>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1" name="Google Shape;271;p65"/>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2" name="Google Shape;272;p6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6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6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6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6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6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6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0" name="Shape 280"/>
        <p:cNvGrpSpPr/>
        <p:nvPr/>
      </p:nvGrpSpPr>
      <p:grpSpPr>
        <a:xfrm>
          <a:off x="0" y="0"/>
          <a:ext cx="0" cy="0"/>
          <a:chOff x="0" y="0"/>
          <a:chExt cx="0" cy="0"/>
        </a:xfrm>
      </p:grpSpPr>
      <p:sp>
        <p:nvSpPr>
          <p:cNvPr id="281" name="Google Shape;281;p67"/>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6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6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6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85" name="Shape 285"/>
        <p:cNvGrpSpPr/>
        <p:nvPr/>
      </p:nvGrpSpPr>
      <p:grpSpPr>
        <a:xfrm>
          <a:off x="0" y="0"/>
          <a:ext cx="0" cy="0"/>
          <a:chOff x="0" y="0"/>
          <a:chExt cx="0" cy="0"/>
        </a:xfrm>
      </p:grpSpPr>
      <p:sp>
        <p:nvSpPr>
          <p:cNvPr id="286" name="Google Shape;286;p6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68"/>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8" name="Google Shape;288;p68"/>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9" name="Google Shape;289;p68"/>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0" name="Google Shape;290;p6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6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6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3" name="Shape 293"/>
        <p:cNvGrpSpPr/>
        <p:nvPr/>
      </p:nvGrpSpPr>
      <p:grpSpPr>
        <a:xfrm>
          <a:off x="0" y="0"/>
          <a:ext cx="0" cy="0"/>
          <a:chOff x="0" y="0"/>
          <a:chExt cx="0" cy="0"/>
        </a:xfrm>
      </p:grpSpPr>
      <p:sp>
        <p:nvSpPr>
          <p:cNvPr id="294" name="Google Shape;294;p6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69"/>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6" name="Google Shape;296;p69"/>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7" name="Google Shape;297;p69"/>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8" name="Google Shape;298;p6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6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6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01" name="Shape 301"/>
        <p:cNvGrpSpPr/>
        <p:nvPr/>
      </p:nvGrpSpPr>
      <p:grpSpPr>
        <a:xfrm>
          <a:off x="0" y="0"/>
          <a:ext cx="0" cy="0"/>
          <a:chOff x="0" y="0"/>
          <a:chExt cx="0" cy="0"/>
        </a:xfrm>
      </p:grpSpPr>
      <p:sp>
        <p:nvSpPr>
          <p:cNvPr id="302" name="Google Shape;302;p7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70"/>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4" name="Google Shape;304;p7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5" name="Google Shape;305;p70"/>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6" name="Google Shape;306;p7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7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7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09" name="Shape 309"/>
        <p:cNvGrpSpPr/>
        <p:nvPr/>
      </p:nvGrpSpPr>
      <p:grpSpPr>
        <a:xfrm>
          <a:off x="0" y="0"/>
          <a:ext cx="0" cy="0"/>
          <a:chOff x="0" y="0"/>
          <a:chExt cx="0" cy="0"/>
        </a:xfrm>
      </p:grpSpPr>
      <p:sp>
        <p:nvSpPr>
          <p:cNvPr id="310" name="Google Shape;310;p7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71"/>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2" name="Google Shape;312;p71"/>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3" name="Google Shape;313;p7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7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7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316" name="Shape 316"/>
        <p:cNvGrpSpPr/>
        <p:nvPr/>
      </p:nvGrpSpPr>
      <p:grpSpPr>
        <a:xfrm>
          <a:off x="0" y="0"/>
          <a:ext cx="0" cy="0"/>
          <a:chOff x="0" y="0"/>
          <a:chExt cx="0" cy="0"/>
        </a:xfrm>
      </p:grpSpPr>
      <p:sp>
        <p:nvSpPr>
          <p:cNvPr id="317" name="Google Shape;317;p7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72"/>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9" name="Google Shape;319;p7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0" name="Google Shape;320;p72"/>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1" name="Google Shape;321;p72"/>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2" name="Google Shape;322;p7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7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24" name="Google Shape;324;p7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325" name="Shape 325"/>
        <p:cNvGrpSpPr/>
        <p:nvPr/>
      </p:nvGrpSpPr>
      <p:grpSpPr>
        <a:xfrm>
          <a:off x="0" y="0"/>
          <a:ext cx="0" cy="0"/>
          <a:chOff x="0" y="0"/>
          <a:chExt cx="0" cy="0"/>
        </a:xfrm>
      </p:grpSpPr>
      <p:sp>
        <p:nvSpPr>
          <p:cNvPr id="326" name="Google Shape;326;p7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73"/>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8" name="Google Shape;328;p73"/>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9" name="Google Shape;329;p73"/>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0" name="Google Shape;330;p73"/>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1" name="Google Shape;331;p73"/>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2" name="Google Shape;332;p73"/>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3" name="Google Shape;333;p7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7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7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43" name="Shape 343"/>
        <p:cNvGrpSpPr/>
        <p:nvPr/>
      </p:nvGrpSpPr>
      <p:grpSpPr>
        <a:xfrm>
          <a:off x="0" y="0"/>
          <a:ext cx="0" cy="0"/>
          <a:chOff x="0" y="0"/>
          <a:chExt cx="0" cy="0"/>
        </a:xfrm>
      </p:grpSpPr>
      <p:sp>
        <p:nvSpPr>
          <p:cNvPr id="344" name="Google Shape;344;p2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2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6" name="Google Shape;346;p2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3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3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47" name="Shape 347"/>
        <p:cNvGrpSpPr/>
        <p:nvPr/>
      </p:nvGrpSpPr>
      <p:grpSpPr>
        <a:xfrm>
          <a:off x="0" y="0"/>
          <a:ext cx="0" cy="0"/>
          <a:chOff x="0" y="0"/>
          <a:chExt cx="0" cy="0"/>
        </a:xfrm>
      </p:grpSpPr>
      <p:sp>
        <p:nvSpPr>
          <p:cNvPr id="348" name="Google Shape;348;p7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74"/>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7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7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2" name="Google Shape;352;p7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53" name="Shape 353"/>
        <p:cNvGrpSpPr/>
        <p:nvPr/>
      </p:nvGrpSpPr>
      <p:grpSpPr>
        <a:xfrm>
          <a:off x="0" y="0"/>
          <a:ext cx="0" cy="0"/>
          <a:chOff x="0" y="0"/>
          <a:chExt cx="0" cy="0"/>
        </a:xfrm>
      </p:grpSpPr>
      <p:sp>
        <p:nvSpPr>
          <p:cNvPr id="354" name="Google Shape;354;p7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75"/>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6" name="Google Shape;356;p7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7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7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59" name="Shape 359"/>
        <p:cNvGrpSpPr/>
        <p:nvPr/>
      </p:nvGrpSpPr>
      <p:grpSpPr>
        <a:xfrm>
          <a:off x="0" y="0"/>
          <a:ext cx="0" cy="0"/>
          <a:chOff x="0" y="0"/>
          <a:chExt cx="0" cy="0"/>
        </a:xfrm>
      </p:grpSpPr>
      <p:sp>
        <p:nvSpPr>
          <p:cNvPr id="360" name="Google Shape;360;p7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7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2" name="Google Shape;362;p76"/>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3" name="Google Shape;363;p7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7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65" name="Google Shape;365;p7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6" name="Shape 366"/>
        <p:cNvGrpSpPr/>
        <p:nvPr/>
      </p:nvGrpSpPr>
      <p:grpSpPr>
        <a:xfrm>
          <a:off x="0" y="0"/>
          <a:ext cx="0" cy="0"/>
          <a:chOff x="0" y="0"/>
          <a:chExt cx="0" cy="0"/>
        </a:xfrm>
      </p:grpSpPr>
      <p:sp>
        <p:nvSpPr>
          <p:cNvPr id="367" name="Google Shape;367;p7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7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7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7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71" name="Shape 371"/>
        <p:cNvGrpSpPr/>
        <p:nvPr/>
      </p:nvGrpSpPr>
      <p:grpSpPr>
        <a:xfrm>
          <a:off x="0" y="0"/>
          <a:ext cx="0" cy="0"/>
          <a:chOff x="0" y="0"/>
          <a:chExt cx="0" cy="0"/>
        </a:xfrm>
      </p:grpSpPr>
      <p:sp>
        <p:nvSpPr>
          <p:cNvPr id="372" name="Google Shape;372;p78"/>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7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7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5" name="Google Shape;375;p7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76" name="Shape 376"/>
        <p:cNvGrpSpPr/>
        <p:nvPr/>
      </p:nvGrpSpPr>
      <p:grpSpPr>
        <a:xfrm>
          <a:off x="0" y="0"/>
          <a:ext cx="0" cy="0"/>
          <a:chOff x="0" y="0"/>
          <a:chExt cx="0" cy="0"/>
        </a:xfrm>
      </p:grpSpPr>
      <p:sp>
        <p:nvSpPr>
          <p:cNvPr id="377" name="Google Shape;377;p7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7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9" name="Google Shape;379;p79"/>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0" name="Google Shape;380;p7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1" name="Google Shape;381;p7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 name="Google Shape;382;p7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7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84" name="Shape 384"/>
        <p:cNvGrpSpPr/>
        <p:nvPr/>
      </p:nvGrpSpPr>
      <p:grpSpPr>
        <a:xfrm>
          <a:off x="0" y="0"/>
          <a:ext cx="0" cy="0"/>
          <a:chOff x="0" y="0"/>
          <a:chExt cx="0" cy="0"/>
        </a:xfrm>
      </p:grpSpPr>
      <p:sp>
        <p:nvSpPr>
          <p:cNvPr id="385" name="Google Shape;385;p8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8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7" name="Google Shape;387;p8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8" name="Google Shape;388;p80"/>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9" name="Google Shape;389;p8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8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8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92" name="Shape 392"/>
        <p:cNvGrpSpPr/>
        <p:nvPr/>
      </p:nvGrpSpPr>
      <p:grpSpPr>
        <a:xfrm>
          <a:off x="0" y="0"/>
          <a:ext cx="0" cy="0"/>
          <a:chOff x="0" y="0"/>
          <a:chExt cx="0" cy="0"/>
        </a:xfrm>
      </p:grpSpPr>
      <p:sp>
        <p:nvSpPr>
          <p:cNvPr id="393" name="Google Shape;393;p8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8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5" name="Google Shape;395;p8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6" name="Google Shape;396;p81"/>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7" name="Google Shape;397;p8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8" name="Google Shape;398;p8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99" name="Google Shape;399;p8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00" name="Shape 400"/>
        <p:cNvGrpSpPr/>
        <p:nvPr/>
      </p:nvGrpSpPr>
      <p:grpSpPr>
        <a:xfrm>
          <a:off x="0" y="0"/>
          <a:ext cx="0" cy="0"/>
          <a:chOff x="0" y="0"/>
          <a:chExt cx="0" cy="0"/>
        </a:xfrm>
      </p:grpSpPr>
      <p:sp>
        <p:nvSpPr>
          <p:cNvPr id="401" name="Google Shape;401;p8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82"/>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3" name="Google Shape;403;p82"/>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4" name="Google Shape;404;p8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5" name="Google Shape;405;p8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8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07" name="Shape 407"/>
        <p:cNvGrpSpPr/>
        <p:nvPr/>
      </p:nvGrpSpPr>
      <p:grpSpPr>
        <a:xfrm>
          <a:off x="0" y="0"/>
          <a:ext cx="0" cy="0"/>
          <a:chOff x="0" y="0"/>
          <a:chExt cx="0" cy="0"/>
        </a:xfrm>
      </p:grpSpPr>
      <p:sp>
        <p:nvSpPr>
          <p:cNvPr id="408" name="Google Shape;408;p8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 name="Google Shape;409;p8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0" name="Google Shape;410;p8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1" name="Google Shape;411;p8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2" name="Google Shape;412;p83"/>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3" name="Google Shape;413;p8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8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15" name="Google Shape;415;p8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3" name="Shape 43"/>
        <p:cNvGrpSpPr/>
        <p:nvPr/>
      </p:nvGrpSpPr>
      <p:grpSpPr>
        <a:xfrm>
          <a:off x="0" y="0"/>
          <a:ext cx="0" cy="0"/>
          <a:chOff x="0" y="0"/>
          <a:chExt cx="0" cy="0"/>
        </a:xfrm>
      </p:grpSpPr>
      <p:sp>
        <p:nvSpPr>
          <p:cNvPr id="44" name="Google Shape;44;p34"/>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3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16" name="Shape 416"/>
        <p:cNvGrpSpPr/>
        <p:nvPr/>
      </p:nvGrpSpPr>
      <p:grpSpPr>
        <a:xfrm>
          <a:off x="0" y="0"/>
          <a:ext cx="0" cy="0"/>
          <a:chOff x="0" y="0"/>
          <a:chExt cx="0" cy="0"/>
        </a:xfrm>
      </p:grpSpPr>
      <p:sp>
        <p:nvSpPr>
          <p:cNvPr id="417" name="Google Shape;417;p8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84"/>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9" name="Google Shape;419;p84"/>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0" name="Google Shape;420;p84"/>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1" name="Google Shape;421;p84"/>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2" name="Google Shape;422;p84"/>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3" name="Google Shape;423;p84"/>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4" name="Google Shape;424;p8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5" name="Google Shape;425;p8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26" name="Google Shape;426;p8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36" name="Shape 436"/>
        <p:cNvGrpSpPr/>
        <p:nvPr/>
      </p:nvGrpSpPr>
      <p:grpSpPr>
        <a:xfrm>
          <a:off x="0" y="0"/>
          <a:ext cx="0" cy="0"/>
          <a:chOff x="0" y="0"/>
          <a:chExt cx="0" cy="0"/>
        </a:xfrm>
      </p:grpSpPr>
      <p:sp>
        <p:nvSpPr>
          <p:cNvPr id="437" name="Google Shape;437;p2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2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9" name="Google Shape;439;p2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440" name="Shape 440"/>
        <p:cNvGrpSpPr/>
        <p:nvPr/>
      </p:nvGrpSpPr>
      <p:grpSpPr>
        <a:xfrm>
          <a:off x="0" y="0"/>
          <a:ext cx="0" cy="0"/>
          <a:chOff x="0" y="0"/>
          <a:chExt cx="0" cy="0"/>
        </a:xfrm>
      </p:grpSpPr>
      <p:sp>
        <p:nvSpPr>
          <p:cNvPr id="441" name="Google Shape;441;p8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2" name="Google Shape;442;p85"/>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8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4" name="Google Shape;444;p8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45" name="Google Shape;445;p8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446" name="Shape 446"/>
        <p:cNvGrpSpPr/>
        <p:nvPr/>
      </p:nvGrpSpPr>
      <p:grpSpPr>
        <a:xfrm>
          <a:off x="0" y="0"/>
          <a:ext cx="0" cy="0"/>
          <a:chOff x="0" y="0"/>
          <a:chExt cx="0" cy="0"/>
        </a:xfrm>
      </p:grpSpPr>
      <p:sp>
        <p:nvSpPr>
          <p:cNvPr id="447" name="Google Shape;447;p8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86"/>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9" name="Google Shape;449;p8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8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51" name="Google Shape;451;p8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52" name="Shape 452"/>
        <p:cNvGrpSpPr/>
        <p:nvPr/>
      </p:nvGrpSpPr>
      <p:grpSpPr>
        <a:xfrm>
          <a:off x="0" y="0"/>
          <a:ext cx="0" cy="0"/>
          <a:chOff x="0" y="0"/>
          <a:chExt cx="0" cy="0"/>
        </a:xfrm>
      </p:grpSpPr>
      <p:sp>
        <p:nvSpPr>
          <p:cNvPr id="453" name="Google Shape;453;p8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87"/>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5" name="Google Shape;455;p87"/>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6" name="Google Shape;456;p8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8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58" name="Google Shape;458;p8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9" name="Shape 459"/>
        <p:cNvGrpSpPr/>
        <p:nvPr/>
      </p:nvGrpSpPr>
      <p:grpSpPr>
        <a:xfrm>
          <a:off x="0" y="0"/>
          <a:ext cx="0" cy="0"/>
          <a:chOff x="0" y="0"/>
          <a:chExt cx="0" cy="0"/>
        </a:xfrm>
      </p:grpSpPr>
      <p:sp>
        <p:nvSpPr>
          <p:cNvPr id="460" name="Google Shape;460;p8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1" name="Google Shape;461;p8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8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3" name="Google Shape;463;p8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64" name="Shape 464"/>
        <p:cNvGrpSpPr/>
        <p:nvPr/>
      </p:nvGrpSpPr>
      <p:grpSpPr>
        <a:xfrm>
          <a:off x="0" y="0"/>
          <a:ext cx="0" cy="0"/>
          <a:chOff x="0" y="0"/>
          <a:chExt cx="0" cy="0"/>
        </a:xfrm>
      </p:grpSpPr>
      <p:sp>
        <p:nvSpPr>
          <p:cNvPr id="465" name="Google Shape;465;p89"/>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6" name="Google Shape;466;p8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7" name="Google Shape;467;p8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8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69" name="Shape 469"/>
        <p:cNvGrpSpPr/>
        <p:nvPr/>
      </p:nvGrpSpPr>
      <p:grpSpPr>
        <a:xfrm>
          <a:off x="0" y="0"/>
          <a:ext cx="0" cy="0"/>
          <a:chOff x="0" y="0"/>
          <a:chExt cx="0" cy="0"/>
        </a:xfrm>
      </p:grpSpPr>
      <p:sp>
        <p:nvSpPr>
          <p:cNvPr id="470" name="Google Shape;470;p9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90"/>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2" name="Google Shape;472;p90"/>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3" name="Google Shape;473;p90"/>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4" name="Google Shape;474;p9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9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9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77" name="Shape 477"/>
        <p:cNvGrpSpPr/>
        <p:nvPr/>
      </p:nvGrpSpPr>
      <p:grpSpPr>
        <a:xfrm>
          <a:off x="0" y="0"/>
          <a:ext cx="0" cy="0"/>
          <a:chOff x="0" y="0"/>
          <a:chExt cx="0" cy="0"/>
        </a:xfrm>
      </p:grpSpPr>
      <p:sp>
        <p:nvSpPr>
          <p:cNvPr id="478" name="Google Shape;478;p9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9" name="Google Shape;479;p91"/>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0" name="Google Shape;480;p9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1" name="Google Shape;481;p91"/>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2" name="Google Shape;482;p9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 name="Google Shape;483;p9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84" name="Google Shape;484;p9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85" name="Shape 485"/>
        <p:cNvGrpSpPr/>
        <p:nvPr/>
      </p:nvGrpSpPr>
      <p:grpSpPr>
        <a:xfrm>
          <a:off x="0" y="0"/>
          <a:ext cx="0" cy="0"/>
          <a:chOff x="0" y="0"/>
          <a:chExt cx="0" cy="0"/>
        </a:xfrm>
      </p:grpSpPr>
      <p:sp>
        <p:nvSpPr>
          <p:cNvPr id="486" name="Google Shape;486;p9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92"/>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8" name="Google Shape;488;p9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9" name="Google Shape;489;p92"/>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0" name="Google Shape;490;p9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 name="Google Shape;491;p9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9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8" name="Shape 48"/>
        <p:cNvGrpSpPr/>
        <p:nvPr/>
      </p:nvGrpSpPr>
      <p:grpSpPr>
        <a:xfrm>
          <a:off x="0" y="0"/>
          <a:ext cx="0" cy="0"/>
          <a:chOff x="0" y="0"/>
          <a:chExt cx="0" cy="0"/>
        </a:xfrm>
      </p:grpSpPr>
      <p:sp>
        <p:nvSpPr>
          <p:cNvPr id="49" name="Google Shape;49;p3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5"/>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35"/>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35"/>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3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3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93" name="Shape 493"/>
        <p:cNvGrpSpPr/>
        <p:nvPr/>
      </p:nvGrpSpPr>
      <p:grpSpPr>
        <a:xfrm>
          <a:off x="0" y="0"/>
          <a:ext cx="0" cy="0"/>
          <a:chOff x="0" y="0"/>
          <a:chExt cx="0" cy="0"/>
        </a:xfrm>
      </p:grpSpPr>
      <p:sp>
        <p:nvSpPr>
          <p:cNvPr id="494" name="Google Shape;494;p9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5" name="Google Shape;495;p93"/>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6" name="Google Shape;496;p93"/>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7" name="Google Shape;497;p9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8" name="Google Shape;498;p9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9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0" name="Shape 500"/>
        <p:cNvGrpSpPr/>
        <p:nvPr/>
      </p:nvGrpSpPr>
      <p:grpSpPr>
        <a:xfrm>
          <a:off x="0" y="0"/>
          <a:ext cx="0" cy="0"/>
          <a:chOff x="0" y="0"/>
          <a:chExt cx="0" cy="0"/>
        </a:xfrm>
      </p:grpSpPr>
      <p:sp>
        <p:nvSpPr>
          <p:cNvPr id="501" name="Google Shape;501;p9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2" name="Google Shape;502;p94"/>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3" name="Google Shape;503;p94"/>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4" name="Google Shape;504;p94"/>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5" name="Google Shape;505;p94"/>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6" name="Google Shape;506;p9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7" name="Google Shape;507;p9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08" name="Google Shape;508;p9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09" name="Shape 509"/>
        <p:cNvGrpSpPr/>
        <p:nvPr/>
      </p:nvGrpSpPr>
      <p:grpSpPr>
        <a:xfrm>
          <a:off x="0" y="0"/>
          <a:ext cx="0" cy="0"/>
          <a:chOff x="0" y="0"/>
          <a:chExt cx="0" cy="0"/>
        </a:xfrm>
      </p:grpSpPr>
      <p:sp>
        <p:nvSpPr>
          <p:cNvPr id="510" name="Google Shape;510;p9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95"/>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2" name="Google Shape;512;p95"/>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3" name="Google Shape;513;p95"/>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4" name="Google Shape;514;p95"/>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5" name="Google Shape;515;p95"/>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6" name="Google Shape;516;p95"/>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7" name="Google Shape;517;p9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8" name="Google Shape;518;p9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9" name="Google Shape;519;p9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6" name="Shape 526"/>
        <p:cNvGrpSpPr/>
        <p:nvPr/>
      </p:nvGrpSpPr>
      <p:grpSpPr>
        <a:xfrm>
          <a:off x="0" y="0"/>
          <a:ext cx="0" cy="0"/>
          <a:chOff x="0" y="0"/>
          <a:chExt cx="0" cy="0"/>
        </a:xfrm>
      </p:grpSpPr>
      <p:sp>
        <p:nvSpPr>
          <p:cNvPr id="527" name="Google Shape;527;p2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2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29" name="Google Shape;529;p2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30" name="Shape 530"/>
        <p:cNvGrpSpPr/>
        <p:nvPr/>
      </p:nvGrpSpPr>
      <p:grpSpPr>
        <a:xfrm>
          <a:off x="0" y="0"/>
          <a:ext cx="0" cy="0"/>
          <a:chOff x="0" y="0"/>
          <a:chExt cx="0" cy="0"/>
        </a:xfrm>
      </p:grpSpPr>
      <p:sp>
        <p:nvSpPr>
          <p:cNvPr id="531" name="Google Shape;531;p9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2" name="Google Shape;532;p96"/>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9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9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35" name="Google Shape;535;p9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36" name="Shape 536"/>
        <p:cNvGrpSpPr/>
        <p:nvPr/>
      </p:nvGrpSpPr>
      <p:grpSpPr>
        <a:xfrm>
          <a:off x="0" y="0"/>
          <a:ext cx="0" cy="0"/>
          <a:chOff x="0" y="0"/>
          <a:chExt cx="0" cy="0"/>
        </a:xfrm>
      </p:grpSpPr>
      <p:sp>
        <p:nvSpPr>
          <p:cNvPr id="537" name="Google Shape;537;p9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 name="Google Shape;538;p97"/>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9" name="Google Shape;539;p9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 name="Google Shape;540;p9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41" name="Google Shape;541;p9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542" name="Shape 542"/>
        <p:cNvGrpSpPr/>
        <p:nvPr/>
      </p:nvGrpSpPr>
      <p:grpSpPr>
        <a:xfrm>
          <a:off x="0" y="0"/>
          <a:ext cx="0" cy="0"/>
          <a:chOff x="0" y="0"/>
          <a:chExt cx="0" cy="0"/>
        </a:xfrm>
      </p:grpSpPr>
      <p:sp>
        <p:nvSpPr>
          <p:cNvPr id="543" name="Google Shape;543;p9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98"/>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5" name="Google Shape;545;p98"/>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6" name="Google Shape;546;p9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7" name="Google Shape;547;p9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48" name="Google Shape;548;p9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9" name="Shape 549"/>
        <p:cNvGrpSpPr/>
        <p:nvPr/>
      </p:nvGrpSpPr>
      <p:grpSpPr>
        <a:xfrm>
          <a:off x="0" y="0"/>
          <a:ext cx="0" cy="0"/>
          <a:chOff x="0" y="0"/>
          <a:chExt cx="0" cy="0"/>
        </a:xfrm>
      </p:grpSpPr>
      <p:sp>
        <p:nvSpPr>
          <p:cNvPr id="550" name="Google Shape;550;p9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1" name="Google Shape;551;p9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2" name="Google Shape;552;p9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53" name="Google Shape;553;p9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554" name="Shape 554"/>
        <p:cNvGrpSpPr/>
        <p:nvPr/>
      </p:nvGrpSpPr>
      <p:grpSpPr>
        <a:xfrm>
          <a:off x="0" y="0"/>
          <a:ext cx="0" cy="0"/>
          <a:chOff x="0" y="0"/>
          <a:chExt cx="0" cy="0"/>
        </a:xfrm>
      </p:grpSpPr>
      <p:sp>
        <p:nvSpPr>
          <p:cNvPr id="555" name="Google Shape;555;p100"/>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6" name="Google Shape;556;p10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 name="Google Shape;557;p10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58" name="Google Shape;558;p10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559" name="Shape 559"/>
        <p:cNvGrpSpPr/>
        <p:nvPr/>
      </p:nvGrpSpPr>
      <p:grpSpPr>
        <a:xfrm>
          <a:off x="0" y="0"/>
          <a:ext cx="0" cy="0"/>
          <a:chOff x="0" y="0"/>
          <a:chExt cx="0" cy="0"/>
        </a:xfrm>
      </p:grpSpPr>
      <p:sp>
        <p:nvSpPr>
          <p:cNvPr id="560" name="Google Shape;560;p10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 name="Google Shape;561;p10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2" name="Google Shape;562;p101"/>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3" name="Google Shape;563;p101"/>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4" name="Google Shape;564;p10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10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66" name="Google Shape;566;p10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6" name="Shape 56"/>
        <p:cNvGrpSpPr/>
        <p:nvPr/>
      </p:nvGrpSpPr>
      <p:grpSpPr>
        <a:xfrm>
          <a:off x="0" y="0"/>
          <a:ext cx="0" cy="0"/>
          <a:chOff x="0" y="0"/>
          <a:chExt cx="0" cy="0"/>
        </a:xfrm>
      </p:grpSpPr>
      <p:sp>
        <p:nvSpPr>
          <p:cNvPr id="57" name="Google Shape;57;p3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36"/>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36"/>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3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3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67" name="Shape 567"/>
        <p:cNvGrpSpPr/>
        <p:nvPr/>
      </p:nvGrpSpPr>
      <p:grpSpPr>
        <a:xfrm>
          <a:off x="0" y="0"/>
          <a:ext cx="0" cy="0"/>
          <a:chOff x="0" y="0"/>
          <a:chExt cx="0" cy="0"/>
        </a:xfrm>
      </p:grpSpPr>
      <p:sp>
        <p:nvSpPr>
          <p:cNvPr id="568" name="Google Shape;568;p10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9" name="Google Shape;569;p102"/>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0" name="Google Shape;570;p10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1" name="Google Shape;571;p102"/>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2" name="Google Shape;572;p10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10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74" name="Google Shape;574;p10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75" name="Shape 575"/>
        <p:cNvGrpSpPr/>
        <p:nvPr/>
      </p:nvGrpSpPr>
      <p:grpSpPr>
        <a:xfrm>
          <a:off x="0" y="0"/>
          <a:ext cx="0" cy="0"/>
          <a:chOff x="0" y="0"/>
          <a:chExt cx="0" cy="0"/>
        </a:xfrm>
      </p:grpSpPr>
      <p:sp>
        <p:nvSpPr>
          <p:cNvPr id="576" name="Google Shape;576;p10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7" name="Google Shape;577;p10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8" name="Google Shape;578;p10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9" name="Google Shape;579;p103"/>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0" name="Google Shape;580;p10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1" name="Google Shape;581;p10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82" name="Google Shape;582;p10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3" name="Shape 583"/>
        <p:cNvGrpSpPr/>
        <p:nvPr/>
      </p:nvGrpSpPr>
      <p:grpSpPr>
        <a:xfrm>
          <a:off x="0" y="0"/>
          <a:ext cx="0" cy="0"/>
          <a:chOff x="0" y="0"/>
          <a:chExt cx="0" cy="0"/>
        </a:xfrm>
      </p:grpSpPr>
      <p:sp>
        <p:nvSpPr>
          <p:cNvPr id="584" name="Google Shape;584;p10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104"/>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6" name="Google Shape;586;p104"/>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7" name="Google Shape;587;p10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8" name="Google Shape;588;p10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89" name="Google Shape;589;p10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90" name="Shape 590"/>
        <p:cNvGrpSpPr/>
        <p:nvPr/>
      </p:nvGrpSpPr>
      <p:grpSpPr>
        <a:xfrm>
          <a:off x="0" y="0"/>
          <a:ext cx="0" cy="0"/>
          <a:chOff x="0" y="0"/>
          <a:chExt cx="0" cy="0"/>
        </a:xfrm>
      </p:grpSpPr>
      <p:sp>
        <p:nvSpPr>
          <p:cNvPr id="591" name="Google Shape;591;p10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2" name="Google Shape;592;p105"/>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3" name="Google Shape;593;p105"/>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4" name="Google Shape;594;p105"/>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5" name="Google Shape;595;p105"/>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6" name="Google Shape;596;p10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10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98" name="Google Shape;598;p10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99" name="Shape 599"/>
        <p:cNvGrpSpPr/>
        <p:nvPr/>
      </p:nvGrpSpPr>
      <p:grpSpPr>
        <a:xfrm>
          <a:off x="0" y="0"/>
          <a:ext cx="0" cy="0"/>
          <a:chOff x="0" y="0"/>
          <a:chExt cx="0" cy="0"/>
        </a:xfrm>
      </p:grpSpPr>
      <p:sp>
        <p:nvSpPr>
          <p:cNvPr id="600" name="Google Shape;600;p10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p106"/>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2" name="Google Shape;602;p106"/>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3" name="Google Shape;603;p106"/>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4" name="Google Shape;604;p106"/>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5" name="Google Shape;605;p106"/>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6" name="Google Shape;606;p106"/>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7" name="Google Shape;607;p10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p10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10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4" name="Shape 64"/>
        <p:cNvGrpSpPr/>
        <p:nvPr/>
      </p:nvGrpSpPr>
      <p:grpSpPr>
        <a:xfrm>
          <a:off x="0" y="0"/>
          <a:ext cx="0" cy="0"/>
          <a:chOff x="0" y="0"/>
          <a:chExt cx="0" cy="0"/>
        </a:xfrm>
      </p:grpSpPr>
      <p:sp>
        <p:nvSpPr>
          <p:cNvPr id="65" name="Google Shape;65;p3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37"/>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37"/>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3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3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7.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3.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8.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5.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theme" Target="../theme/theme6.xml"/><Relationship Id="rId12" Type="http://schemas.openxmlformats.org/officeDocument/2006/relationships/slideLayout" Target="../slideLayouts/slideLayout7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2.xml"/><Relationship Id="rId12" Type="http://schemas.openxmlformats.org/officeDocument/2006/relationships/slideLayout" Target="../slideLayouts/slideLayout84.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FFFFF"/>
              </a:buClr>
              <a:buSzPts val="1400"/>
              <a:buFont typeface="Times New Roman"/>
              <a:buNone/>
              <a:defRPr b="0" i="0" sz="14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FFFFFF"/>
              </a:buClr>
              <a:buSzPts val="1400"/>
              <a:buFont typeface="Times New Roman"/>
              <a:buNone/>
              <a:defRPr b="0" i="0" sz="14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buClr>
                <a:schemeClr val="lt1"/>
              </a:buClr>
              <a:buSzPts val="1200"/>
              <a:buFont typeface="Calibri"/>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FFFFFF"/>
              </a:solidFill>
              <a:latin typeface="Times New Roman"/>
              <a:ea typeface="Times New Roman"/>
              <a:cs typeface="Times New Roman"/>
              <a:sym typeface="Times New Roman"/>
            </a:endParaRPr>
          </a:p>
        </p:txBody>
      </p:sp>
      <p:sp>
        <p:nvSpPr>
          <p:cNvPr id="14" name="Google Shape;14;p16"/>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914400" y="609480"/>
            <a:ext cx="10362960" cy="114264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1" name="Google Shape;101;p18"/>
          <p:cNvSpPr txBox="1"/>
          <p:nvPr>
            <p:ph idx="1" type="body"/>
          </p:nvPr>
        </p:nvSpPr>
        <p:spPr>
          <a:xfrm>
            <a:off x="914400" y="1981080"/>
            <a:ext cx="5079600" cy="19807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2" name="Google Shape;102;p18"/>
          <p:cNvSpPr txBox="1"/>
          <p:nvPr>
            <p:ph idx="2" type="body"/>
          </p:nvPr>
        </p:nvSpPr>
        <p:spPr>
          <a:xfrm>
            <a:off x="6197760" y="1981080"/>
            <a:ext cx="5079600" cy="19807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3" name="Google Shape;103;p18"/>
          <p:cNvSpPr txBox="1"/>
          <p:nvPr>
            <p:ph idx="3" type="body"/>
          </p:nvPr>
        </p:nvSpPr>
        <p:spPr>
          <a:xfrm>
            <a:off x="914400" y="4114800"/>
            <a:ext cx="5079600" cy="19807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4" name="Google Shape;104;p18"/>
          <p:cNvSpPr txBox="1"/>
          <p:nvPr>
            <p:ph idx="4" type="body"/>
          </p:nvPr>
        </p:nvSpPr>
        <p:spPr>
          <a:xfrm>
            <a:off x="6197760" y="4114800"/>
            <a:ext cx="5079600" cy="19807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5" name="Google Shape;155;p2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6" name="Google Shape;156;p2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57" name="Google Shape;157;p20"/>
          <p:cNvSpPr/>
          <p:nvPr/>
        </p:nvSpPr>
        <p:spPr>
          <a:xfrm flipH="1">
            <a:off x="-720" y="0"/>
            <a:ext cx="1195560" cy="6857640"/>
          </a:xfrm>
          <a:prstGeom prst="rect">
            <a:avLst/>
          </a:pr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58" name="Google Shape;158;p20"/>
          <p:cNvSpPr/>
          <p:nvPr/>
        </p:nvSpPr>
        <p:spPr>
          <a:xfrm>
            <a:off x="635040" y="633960"/>
            <a:ext cx="10921680" cy="5589720"/>
          </a:xfrm>
          <a:prstGeom prst="rect">
            <a:avLst/>
          </a:prstGeom>
          <a:solidFill>
            <a:srgbClr val="F6F9FF"/>
          </a:solidFill>
          <a:ln>
            <a:noFill/>
          </a:ln>
          <a:effectLst>
            <a:outerShdw blurRad="254160" rotWithShape="0" dir="2700000" dist="25455">
              <a:srgbClr val="1F2125">
                <a:alpha val="1490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59" name="Google Shape;159;p20"/>
          <p:cNvSpPr txBox="1"/>
          <p:nvPr>
            <p:ph idx="1" type="body"/>
          </p:nvPr>
        </p:nvSpPr>
        <p:spPr>
          <a:xfrm>
            <a:off x="5924520" y="633960"/>
            <a:ext cx="5632200" cy="5590800"/>
          </a:xfrm>
          <a:prstGeom prst="rect">
            <a:avLst/>
          </a:prstGeom>
          <a:solidFill>
            <a:schemeClr val="dk2"/>
          </a:solidFill>
          <a:ln>
            <a:noFill/>
          </a:ln>
        </p:spPr>
        <p:txBody>
          <a:bodyPr anchorCtr="0" anchor="ctr"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0" name="Google Shape;160;p20"/>
          <p:cNvSpPr txBox="1"/>
          <p:nvPr>
            <p:ph type="title"/>
          </p:nvPr>
        </p:nvSpPr>
        <p:spPr>
          <a:xfrm>
            <a:off x="1195920" y="942840"/>
            <a:ext cx="4156920" cy="1292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1" name="Google Shape;161;p20"/>
          <p:cNvSpPr txBox="1"/>
          <p:nvPr>
            <p:ph idx="2" type="body"/>
          </p:nvPr>
        </p:nvSpPr>
        <p:spPr>
          <a:xfrm>
            <a:off x="1195920" y="2281680"/>
            <a:ext cx="4156920" cy="36331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sp>
        <p:nvSpPr>
          <p:cNvPr id="247" name="Google Shape;247;p22"/>
          <p:cNvSpPr txBox="1"/>
          <p:nvPr>
            <p:ph type="title"/>
          </p:nvPr>
        </p:nvSpPr>
        <p:spPr>
          <a:xfrm>
            <a:off x="1523880" y="1122480"/>
            <a:ext cx="9143640" cy="238716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48" name="Google Shape;248;p2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49" name="Google Shape;249;p2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50" name="Google Shape;250;p2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251" name="Google Shape;251;p22"/>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6" name="Shape 336"/>
        <p:cNvGrpSpPr/>
        <p:nvPr/>
      </p:nvGrpSpPr>
      <p:grpSpPr>
        <a:xfrm>
          <a:off x="0" y="0"/>
          <a:ext cx="0" cy="0"/>
          <a:chOff x="0" y="0"/>
          <a:chExt cx="0" cy="0"/>
        </a:xfrm>
      </p:grpSpPr>
      <p:sp>
        <p:nvSpPr>
          <p:cNvPr id="337" name="Google Shape;337;p24"/>
          <p:cNvSpPr txBox="1"/>
          <p:nvPr>
            <p:ph type="title"/>
          </p:nvPr>
        </p:nvSpPr>
        <p:spPr>
          <a:xfrm>
            <a:off x="839880" y="457200"/>
            <a:ext cx="3931920" cy="159984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38" name="Google Shape;338;p24"/>
          <p:cNvSpPr txBox="1"/>
          <p:nvPr>
            <p:ph idx="1" type="body"/>
          </p:nvPr>
        </p:nvSpPr>
        <p:spPr>
          <a:xfrm>
            <a:off x="5183280" y="987480"/>
            <a:ext cx="6171840" cy="48733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39" name="Google Shape;339;p24"/>
          <p:cNvSpPr txBox="1"/>
          <p:nvPr>
            <p:ph idx="2" type="body"/>
          </p:nvPr>
        </p:nvSpPr>
        <p:spPr>
          <a:xfrm>
            <a:off x="839880" y="2057400"/>
            <a:ext cx="3931920" cy="38113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40" name="Google Shape;340;p2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1" name="Google Shape;341;p2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2" name="Google Shape;342;p2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7" name="Shape 427"/>
        <p:cNvGrpSpPr/>
        <p:nvPr/>
      </p:nvGrpSpPr>
      <p:grpSpPr>
        <a:xfrm>
          <a:off x="0" y="0"/>
          <a:ext cx="0" cy="0"/>
          <a:chOff x="0" y="0"/>
          <a:chExt cx="0" cy="0"/>
        </a:xfrm>
      </p:grpSpPr>
      <p:sp>
        <p:nvSpPr>
          <p:cNvPr id="428" name="Google Shape;428;p2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FFFFF"/>
              </a:buClr>
              <a:buSzPts val="1400"/>
              <a:buFont typeface="Times New Roman"/>
              <a:buNone/>
              <a:defRPr b="0" sz="1400"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29" name="Google Shape;429;p2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FFFFFF"/>
              </a:buClr>
              <a:buSzPts val="1400"/>
              <a:buFont typeface="Times New Roman"/>
              <a:buNone/>
              <a:defRPr b="0" sz="1400"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30" name="Google Shape;430;p2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1pPr>
            <a:lvl2pPr indent="0" lvl="1"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2pPr>
            <a:lvl3pPr indent="0" lvl="2"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3pPr>
            <a:lvl4pPr indent="0" lvl="3"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4pPr>
            <a:lvl5pPr indent="0" lvl="4"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5pPr>
            <a:lvl6pPr indent="0" lvl="5"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6pPr>
            <a:lvl7pPr indent="0" lvl="6"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7pPr>
            <a:lvl8pPr indent="0" lvl="7"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8pPr>
            <a:lvl9pPr indent="0" lvl="8" marL="0" marR="0" rtl="0" algn="r">
              <a:lnSpc>
                <a:spcPct val="100000"/>
              </a:lnSpc>
              <a:spcBef>
                <a:spcPts val="0"/>
              </a:spcBef>
              <a:buClr>
                <a:schemeClr val="lt1"/>
              </a:buClr>
              <a:buSzPts val="1200"/>
              <a:buFont typeface="Calibri"/>
              <a:buNone/>
              <a:defRPr b="0" sz="1200"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FFFFFF"/>
              </a:solidFill>
              <a:latin typeface="Times New Roman"/>
              <a:ea typeface="Times New Roman"/>
              <a:cs typeface="Times New Roman"/>
              <a:sym typeface="Times New Roman"/>
            </a:endParaRPr>
          </a:p>
        </p:txBody>
      </p:sp>
      <p:sp>
        <p:nvSpPr>
          <p:cNvPr id="431" name="Google Shape;431;p26"/>
          <p:cNvSpPr/>
          <p:nvPr/>
        </p:nvSpPr>
        <p:spPr>
          <a:xfrm flipH="1">
            <a:off x="-720" y="0"/>
            <a:ext cx="1195560" cy="6857640"/>
          </a:xfrm>
          <a:prstGeom prst="rect">
            <a:avLst/>
          </a:prstGeom>
          <a:solidFill>
            <a:schemeClr val="accent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sz="1600" strike="noStrike">
              <a:solidFill>
                <a:schemeClr val="lt1"/>
              </a:solidFill>
              <a:latin typeface="Calibri"/>
              <a:ea typeface="Calibri"/>
              <a:cs typeface="Calibri"/>
              <a:sym typeface="Calibri"/>
            </a:endParaRPr>
          </a:p>
        </p:txBody>
      </p:sp>
      <p:sp>
        <p:nvSpPr>
          <p:cNvPr id="432" name="Google Shape;432;p26"/>
          <p:cNvSpPr/>
          <p:nvPr/>
        </p:nvSpPr>
        <p:spPr>
          <a:xfrm>
            <a:off x="635040" y="633960"/>
            <a:ext cx="10921680" cy="5589720"/>
          </a:xfrm>
          <a:prstGeom prst="rect">
            <a:avLst/>
          </a:prstGeom>
          <a:solidFill>
            <a:srgbClr val="F6F9FF"/>
          </a:solidFill>
          <a:ln>
            <a:noFill/>
          </a:ln>
          <a:effectLst>
            <a:outerShdw blurRad="254160" rotWithShape="0" dir="2700000" dist="25455">
              <a:srgbClr val="1F2125">
                <a:alpha val="14901"/>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sz="1600" strike="noStrike">
              <a:solidFill>
                <a:schemeClr val="lt1"/>
              </a:solidFill>
              <a:latin typeface="Calibri"/>
              <a:ea typeface="Calibri"/>
              <a:cs typeface="Calibri"/>
              <a:sym typeface="Calibri"/>
            </a:endParaRPr>
          </a:p>
        </p:txBody>
      </p:sp>
      <p:sp>
        <p:nvSpPr>
          <p:cNvPr id="433" name="Google Shape;433;p26"/>
          <p:cNvSpPr txBox="1"/>
          <p:nvPr>
            <p:ph idx="1" type="body"/>
          </p:nvPr>
        </p:nvSpPr>
        <p:spPr>
          <a:xfrm>
            <a:off x="5924520" y="633960"/>
            <a:ext cx="5632200" cy="5590800"/>
          </a:xfrm>
          <a:prstGeom prst="rect">
            <a:avLst/>
          </a:prstGeom>
          <a:solidFill>
            <a:schemeClr val="lt2"/>
          </a:solidFill>
          <a:ln>
            <a:noFill/>
          </a:ln>
        </p:spPr>
        <p:txBody>
          <a:bodyPr anchorCtr="0" anchor="ctr"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34" name="Google Shape;434;p26"/>
          <p:cNvSpPr txBox="1"/>
          <p:nvPr>
            <p:ph type="title"/>
          </p:nvPr>
        </p:nvSpPr>
        <p:spPr>
          <a:xfrm>
            <a:off x="1195920" y="942840"/>
            <a:ext cx="4156920" cy="1292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35" name="Google Shape;435;p26"/>
          <p:cNvSpPr txBox="1"/>
          <p:nvPr>
            <p:ph idx="2" type="body"/>
          </p:nvPr>
        </p:nvSpPr>
        <p:spPr>
          <a:xfrm>
            <a:off x="1195920" y="2281680"/>
            <a:ext cx="4156920" cy="363312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28"/>
          <p:cNvSpPr txBox="1"/>
          <p:nvPr>
            <p:ph type="title"/>
          </p:nvPr>
        </p:nvSpPr>
        <p:spPr>
          <a:xfrm>
            <a:off x="838080" y="365040"/>
            <a:ext cx="10515240" cy="132516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2" name="Google Shape;522;p28"/>
          <p:cNvSpPr txBox="1"/>
          <p:nvPr>
            <p:ph idx="1" type="body"/>
          </p:nvPr>
        </p:nvSpPr>
        <p:spPr>
          <a:xfrm>
            <a:off x="838080" y="1825560"/>
            <a:ext cx="10515240" cy="435096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23" name="Google Shape;523;p2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4" name="Google Shape;524;p2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5" name="Google Shape;525;p2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1pPr>
            <a:lvl2pPr indent="0" lvl="1"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2pPr>
            <a:lvl3pPr indent="0" lvl="2"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3pPr>
            <a:lvl4pPr indent="0" lvl="3"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4pPr>
            <a:lvl5pPr indent="0" lvl="4"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5pPr>
            <a:lvl6pPr indent="0" lvl="5"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6pPr>
            <a:lvl7pPr indent="0" lvl="6"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7pPr>
            <a:lvl8pPr indent="0" lvl="7"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8pPr>
            <a:lvl9pPr indent="0" lvl="8" marL="0" marR="0" rtl="0" algn="r">
              <a:lnSpc>
                <a:spcPct val="100000"/>
              </a:lnSpc>
              <a:spcBef>
                <a:spcPts val="0"/>
              </a:spcBef>
              <a:buClr>
                <a:srgbClr val="888888"/>
              </a:buClr>
              <a:buSzPts val="1200"/>
              <a:buFont typeface="Calibri"/>
              <a:buNone/>
              <a:defRPr b="0" sz="1200"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chart" Target="../charts/chart1.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13" name="Shape 613"/>
        <p:cNvGrpSpPr/>
        <p:nvPr/>
      </p:nvGrpSpPr>
      <p:grpSpPr>
        <a:xfrm>
          <a:off x="0" y="0"/>
          <a:ext cx="0" cy="0"/>
          <a:chOff x="0" y="0"/>
          <a:chExt cx="0" cy="0"/>
        </a:xfrm>
      </p:grpSpPr>
      <p:sp>
        <p:nvSpPr>
          <p:cNvPr id="614" name="Google Shape;614;p1"/>
          <p:cNvSpPr/>
          <p:nvPr/>
        </p:nvSpPr>
        <p:spPr>
          <a:xfrm>
            <a:off x="0" y="0"/>
            <a:ext cx="12191760" cy="68576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15" name="Google Shape;615;p1"/>
          <p:cNvPicPr preferRelativeResize="0"/>
          <p:nvPr/>
        </p:nvPicPr>
        <p:blipFill rotWithShape="1">
          <a:blip r:embed="rId3">
            <a:alphaModFix/>
          </a:blip>
          <a:srcRect b="216" l="16936" r="29463" t="0"/>
          <a:stretch/>
        </p:blipFill>
        <p:spPr>
          <a:xfrm>
            <a:off x="3523320" y="0"/>
            <a:ext cx="8668080" cy="6857640"/>
          </a:xfrm>
          <a:prstGeom prst="rect">
            <a:avLst/>
          </a:prstGeom>
          <a:noFill/>
          <a:ln>
            <a:noFill/>
          </a:ln>
        </p:spPr>
      </p:pic>
      <p:sp>
        <p:nvSpPr>
          <p:cNvPr id="616" name="Google Shape;616;p1"/>
          <p:cNvSpPr/>
          <p:nvPr/>
        </p:nvSpPr>
        <p:spPr>
          <a:xfrm>
            <a:off x="0" y="0"/>
            <a:ext cx="9338760" cy="6857640"/>
          </a:xfrm>
          <a:prstGeom prst="rect">
            <a:avLst/>
          </a:prstGeom>
          <a:gradFill>
            <a:gsLst>
              <a:gs pos="0">
                <a:srgbClr val="000000"/>
              </a:gs>
              <a:gs pos="42000">
                <a:srgbClr val="000000"/>
              </a:gs>
              <a:gs pos="100000">
                <a:srgbClr val="000000">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7" name="Google Shape;617;p1"/>
          <p:cNvSpPr txBox="1"/>
          <p:nvPr>
            <p:ph type="title"/>
          </p:nvPr>
        </p:nvSpPr>
        <p:spPr>
          <a:xfrm>
            <a:off x="478080" y="1122480"/>
            <a:ext cx="4023000" cy="320364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4800"/>
              <a:buFont typeface="Calibri"/>
              <a:buNone/>
            </a:pPr>
            <a:r>
              <a:rPr b="0" lang="en-US" sz="4800" strike="noStrike">
                <a:solidFill>
                  <a:schemeClr val="lt1"/>
                </a:solidFill>
                <a:latin typeface="Calibri"/>
                <a:ea typeface="Calibri"/>
                <a:cs typeface="Calibri"/>
                <a:sym typeface="Calibri"/>
              </a:rPr>
              <a:t>Process Improvement Project With Storyboard</a:t>
            </a:r>
            <a:endParaRPr b="0" sz="4800" strike="noStrike">
              <a:solidFill>
                <a:srgbClr val="000000"/>
              </a:solidFill>
              <a:latin typeface="Arial"/>
              <a:ea typeface="Arial"/>
              <a:cs typeface="Arial"/>
              <a:sym typeface="Arial"/>
            </a:endParaRPr>
          </a:p>
        </p:txBody>
      </p:sp>
      <p:sp>
        <p:nvSpPr>
          <p:cNvPr id="618" name="Google Shape;618;p1"/>
          <p:cNvSpPr txBox="1"/>
          <p:nvPr>
            <p:ph idx="1" type="subTitle"/>
          </p:nvPr>
        </p:nvSpPr>
        <p:spPr>
          <a:xfrm>
            <a:off x="478080" y="4872960"/>
            <a:ext cx="4023000" cy="12078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Dan Tully</a:t>
            </a:r>
            <a:endParaRPr b="0" i="0" sz="2000" u="none" cap="none" strike="noStrike">
              <a:solidFill>
                <a:srgbClr val="FFFFFF"/>
              </a:solidFill>
              <a:latin typeface="Arial"/>
              <a:ea typeface="Arial"/>
              <a:cs typeface="Arial"/>
              <a:sym typeface="Arial"/>
            </a:endParaRPr>
          </a:p>
          <a:p>
            <a:pPr indent="0" lvl="0" marL="0" marR="0" rtl="0" algn="l">
              <a:lnSpc>
                <a:spcPct val="90000"/>
              </a:lnSpc>
              <a:spcBef>
                <a:spcPts val="1001"/>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MBC 638</a:t>
            </a:r>
            <a:endParaRPr b="0" i="0" sz="2000" u="none" cap="none" strike="noStrike">
              <a:solidFill>
                <a:srgbClr val="FFFFFF"/>
              </a:solidFill>
              <a:latin typeface="Arial"/>
              <a:ea typeface="Arial"/>
              <a:cs typeface="Arial"/>
              <a:sym typeface="Arial"/>
            </a:endParaRPr>
          </a:p>
        </p:txBody>
      </p:sp>
      <p:sp>
        <p:nvSpPr>
          <p:cNvPr id="619" name="Google Shape;619;p1"/>
          <p:cNvSpPr/>
          <p:nvPr/>
        </p:nvSpPr>
        <p:spPr>
          <a:xfrm rot="5400000">
            <a:off x="760320" y="346320"/>
            <a:ext cx="145800" cy="703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0" name="Google Shape;620;p1"/>
          <p:cNvSpPr/>
          <p:nvPr/>
        </p:nvSpPr>
        <p:spPr>
          <a:xfrm>
            <a:off x="480960" y="4546800"/>
            <a:ext cx="3977280" cy="18000"/>
          </a:xfrm>
          <a:prstGeom prst="rect">
            <a:avLst/>
          </a:prstGeom>
          <a:solidFill>
            <a:schemeClr val="lt1"/>
          </a:solidFill>
          <a:ln>
            <a:noFill/>
          </a:ln>
        </p:spPr>
        <p:txBody>
          <a:bodyPr anchorCtr="0" anchor="ctr" bIns="9000" lIns="91425" spcFirstLastPara="1" rIns="91425" wrap="square" tIns="90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
          <p:cNvSpPr txBox="1"/>
          <p:nvPr>
            <p:ph idx="4294967295" type="title"/>
          </p:nvPr>
        </p:nvSpPr>
        <p:spPr>
          <a:xfrm>
            <a:off x="839880" y="457200"/>
            <a:ext cx="3931920" cy="112788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Measure QS Defects</a:t>
            </a:r>
            <a:endParaRPr b="0" i="0" sz="3200" u="none" cap="none" strike="noStrike">
              <a:solidFill>
                <a:srgbClr val="000000"/>
              </a:solidFill>
              <a:latin typeface="Arial"/>
              <a:ea typeface="Arial"/>
              <a:cs typeface="Arial"/>
              <a:sym typeface="Arial"/>
            </a:endParaRPr>
          </a:p>
        </p:txBody>
      </p:sp>
      <p:sp>
        <p:nvSpPr>
          <p:cNvPr id="918" name="Google Shape;918;p10"/>
          <p:cNvSpPr txBox="1"/>
          <p:nvPr>
            <p:ph idx="4294967295" type="body"/>
          </p:nvPr>
        </p:nvSpPr>
        <p:spPr>
          <a:xfrm>
            <a:off x="836640" y="1585440"/>
            <a:ext cx="3931920" cy="381132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After reviewing a population of 40 previously reported QS, I was able to identify 4 common defects with the process.  I counted the occurrences of this discrete data and plotted them in this Pareto chart.  Formatting and Errors were the most common problems while data and signature omissions were also noteworthy.</a:t>
            </a:r>
            <a:endParaRPr b="0" i="0" sz="1600" u="none" cap="none" strike="noStrike">
              <a:solidFill>
                <a:srgbClr val="000000"/>
              </a:solidFill>
              <a:latin typeface="Arial"/>
              <a:ea typeface="Arial"/>
              <a:cs typeface="Arial"/>
              <a:sym typeface="Arial"/>
            </a:endParaRPr>
          </a:p>
        </p:txBody>
      </p:sp>
      <p:pic>
        <p:nvPicPr>
          <p:cNvPr id="919" name="Google Shape;919;p10"/>
          <p:cNvPicPr preferRelativeResize="0"/>
          <p:nvPr/>
        </p:nvPicPr>
        <p:blipFill rotWithShape="1">
          <a:blip r:embed="rId3">
            <a:alphaModFix/>
          </a:blip>
          <a:srcRect b="0" l="0" r="0" t="0"/>
          <a:stretch/>
        </p:blipFill>
        <p:spPr>
          <a:xfrm>
            <a:off x="5183280" y="987480"/>
            <a:ext cx="6171840" cy="3811320"/>
          </a:xfrm>
          <a:prstGeom prst="rect">
            <a:avLst/>
          </a:prstGeom>
          <a:noFill/>
          <a:ln>
            <a:noFill/>
          </a:ln>
        </p:spPr>
      </p:pic>
      <p:graphicFrame>
        <p:nvGraphicFramePr>
          <p:cNvPr id="920" name="Google Shape;920;p10"/>
          <p:cNvGraphicFramePr/>
          <p:nvPr/>
        </p:nvGraphicFramePr>
        <p:xfrm>
          <a:off x="1086840" y="3493080"/>
          <a:ext cx="3000000" cy="3000000"/>
        </p:xfrm>
        <a:graphic>
          <a:graphicData uri="http://schemas.openxmlformats.org/drawingml/2006/table">
            <a:tbl>
              <a:tblPr>
                <a:noFill/>
                <a:tableStyleId>{6BDCDED5-CF90-458C-ACCD-47A764E01AC3}</a:tableStyleId>
              </a:tblPr>
              <a:tblGrid>
                <a:gridCol w="1606325"/>
                <a:gridCol w="1606325"/>
              </a:tblGrid>
              <a:tr h="308150">
                <a:tc gridSpan="2">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Arial"/>
                          <a:ea typeface="Arial"/>
                          <a:cs typeface="Arial"/>
                          <a:sym typeface="Arial"/>
                        </a:rPr>
                        <a:t>Defects</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52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hMerge="1"/>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Mean</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2.475</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Standard Error</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0.164034</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Median</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3</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Mode</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3</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98350">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Standard Deviation</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1.03744</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Sample Variance</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1.076282</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Kurtosis</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-1.12737</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Skewness</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-0.07497</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Range</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3</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Minimum</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1</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Maximum</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4</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0725">
                <a:tc>
                  <a:txBody>
                    <a:bodyPr/>
                    <a:lstStyle/>
                    <a:p>
                      <a:pPr indent="0" lvl="0" marL="0" marR="0" rtl="0" algn="l">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Sum</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0" lang="en-US" sz="1400" u="none" cap="none" strike="noStrike">
                          <a:solidFill>
                            <a:schemeClr val="dk1"/>
                          </a:solidFill>
                          <a:latin typeface="Calibri"/>
                          <a:ea typeface="Calibri"/>
                          <a:cs typeface="Calibri"/>
                          <a:sym typeface="Calibri"/>
                        </a:rPr>
                        <a:t>99</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85750">
                <a:tc>
                  <a:txBody>
                    <a:bodyPr/>
                    <a:lstStyle/>
                    <a:p>
                      <a:pPr indent="0" lvl="0" marL="0" marR="0" rtl="0" algn="l">
                        <a:lnSpc>
                          <a:spcPct val="100000"/>
                        </a:lnSpc>
                        <a:spcBef>
                          <a:spcPts val="0"/>
                        </a:spcBef>
                        <a:spcAft>
                          <a:spcPts val="0"/>
                        </a:spcAft>
                        <a:buNone/>
                      </a:pPr>
                      <a:r>
                        <a:rPr b="1" lang="en-US" sz="1400" u="none" cap="none" strike="noStrike">
                          <a:solidFill>
                            <a:schemeClr val="dk1"/>
                          </a:solidFill>
                          <a:latin typeface="Calibri"/>
                          <a:ea typeface="Calibri"/>
                          <a:cs typeface="Calibri"/>
                          <a:sym typeface="Calibri"/>
                        </a:rPr>
                        <a:t>Count</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520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solidFill>
                            <a:schemeClr val="dk1"/>
                          </a:solidFill>
                          <a:latin typeface="Calibri"/>
                          <a:ea typeface="Calibri"/>
                          <a:cs typeface="Calibri"/>
                          <a:sym typeface="Calibri"/>
                        </a:rPr>
                        <a:t>40</a:t>
                      </a:r>
                      <a:endParaRPr b="0" sz="1400" u="none" cap="none" strike="noStrike">
                        <a:solidFill>
                          <a:srgbClr val="000000"/>
                        </a:solidFill>
                        <a:latin typeface="Arial"/>
                        <a:ea typeface="Arial"/>
                        <a:cs typeface="Arial"/>
                        <a:sym typeface="Arial"/>
                      </a:endParaRPr>
                    </a:p>
                  </a:txBody>
                  <a:tcPr marT="45725" marB="45725" marR="4675" marL="46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5200">
                      <a:solidFill>
                        <a:srgbClr val="000000"/>
                      </a:solidFill>
                      <a:prstDash val="solid"/>
                      <a:round/>
                      <a:headEnd len="sm" w="sm" type="none"/>
                      <a:tailEnd len="sm" w="sm" type="none"/>
                    </a:lnB>
                    <a:solidFill>
                      <a:schemeClr val="lt1"/>
                    </a:solidFill>
                  </a:tcPr>
                </a:tc>
              </a:tr>
            </a:tbl>
          </a:graphicData>
        </a:graphic>
      </p:graphicFrame>
      <p:graphicFrame>
        <p:nvGraphicFramePr>
          <p:cNvPr id="921" name="Google Shape;921;p10"/>
          <p:cNvGraphicFramePr/>
          <p:nvPr/>
        </p:nvGraphicFramePr>
        <p:xfrm>
          <a:off x="5594040" y="5362920"/>
          <a:ext cx="3000000" cy="3000000"/>
        </p:xfrm>
        <a:graphic>
          <a:graphicData uri="http://schemas.openxmlformats.org/drawingml/2006/table">
            <a:tbl>
              <a:tblPr>
                <a:noFill/>
                <a:tableStyleId>{6BDCDED5-CF90-458C-ACCD-47A764E01AC3}</a:tableStyleId>
              </a:tblPr>
              <a:tblGrid>
                <a:gridCol w="4825800"/>
              </a:tblGrid>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Arial"/>
                          <a:ea typeface="Arial"/>
                          <a:cs typeface="Arial"/>
                          <a:sym typeface="Arial"/>
                        </a:rPr>
                        <a:t>1. Defect opportunities per unit: D = 4</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2. Units produced: U =  40</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3. Total possible defects: D × U =  160</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4. Total actual defects: A =  99</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5. Defect per opportunity rate: A ÷ DU = 0.6188(DPO) X 100= 61.9%</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6. Defects per million opportunities (DPMO): DPO × 1,000,000 =  618800</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Arial"/>
                          <a:ea typeface="Arial"/>
                          <a:cs typeface="Arial"/>
                          <a:sym typeface="Arial"/>
                        </a:rPr>
                        <a:t>7. SQL value (from SQL table): </a:t>
                      </a:r>
                      <a:r>
                        <a:rPr b="1" lang="en-US" sz="1100" u="none" cap="none" strike="noStrike">
                          <a:solidFill>
                            <a:schemeClr val="dk1"/>
                          </a:solidFill>
                          <a:highlight>
                            <a:srgbClr val="FFFF00"/>
                          </a:highlight>
                          <a:latin typeface="Arial"/>
                          <a:ea typeface="Arial"/>
                          <a:cs typeface="Arial"/>
                          <a:sym typeface="Arial"/>
                        </a:rPr>
                        <a:t>1.2</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bl>
          </a:graphicData>
        </a:graphic>
      </p:graphicFrame>
      <p:sp>
        <p:nvSpPr>
          <p:cNvPr id="922" name="Google Shape;922;p10"/>
          <p:cNvSpPr/>
          <p:nvPr/>
        </p:nvSpPr>
        <p:spPr>
          <a:xfrm>
            <a:off x="6303240" y="4349520"/>
            <a:ext cx="3931920" cy="112788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lang="en-US" sz="3200" strike="noStrike">
                <a:solidFill>
                  <a:schemeClr val="dk1"/>
                </a:solidFill>
                <a:latin typeface="Calibri"/>
                <a:ea typeface="Calibri"/>
                <a:cs typeface="Calibri"/>
                <a:sym typeface="Calibri"/>
              </a:rPr>
              <a:t>Calculated SQL = 1.2</a:t>
            </a:r>
            <a:endParaRPr b="0" sz="320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26" name="Shape 926"/>
        <p:cNvGrpSpPr/>
        <p:nvPr/>
      </p:nvGrpSpPr>
      <p:grpSpPr>
        <a:xfrm>
          <a:off x="0" y="0"/>
          <a:ext cx="0" cy="0"/>
          <a:chOff x="0" y="0"/>
          <a:chExt cx="0" cy="0"/>
        </a:xfrm>
      </p:grpSpPr>
      <p:pic>
        <p:nvPicPr>
          <p:cNvPr descr="A glass with a blue background&#10;&#10;Description automatically generated" id="927" name="Google Shape;927;p11"/>
          <p:cNvPicPr preferRelativeResize="0"/>
          <p:nvPr/>
        </p:nvPicPr>
        <p:blipFill rotWithShape="1">
          <a:blip r:embed="rId3">
            <a:alphaModFix/>
          </a:blip>
          <a:srcRect b="0" l="7535" r="26237" t="0"/>
          <a:stretch/>
        </p:blipFill>
        <p:spPr>
          <a:xfrm>
            <a:off x="4117680" y="0"/>
            <a:ext cx="8074080" cy="6857640"/>
          </a:xfrm>
          <a:prstGeom prst="rect">
            <a:avLst/>
          </a:prstGeom>
          <a:noFill/>
          <a:ln>
            <a:noFill/>
          </a:ln>
        </p:spPr>
      </p:pic>
      <p:sp>
        <p:nvSpPr>
          <p:cNvPr id="928" name="Google Shape;928;p11"/>
          <p:cNvSpPr/>
          <p:nvPr/>
        </p:nvSpPr>
        <p:spPr>
          <a:xfrm flipH="1" rot="10800000">
            <a:off x="360" y="0"/>
            <a:ext cx="7859520" cy="6858000"/>
          </a:xfrm>
          <a:custGeom>
            <a:rect b="b" l="l" r="r" t="t"/>
            <a:pathLst>
              <a:path extrusionOk="0" h="6858478" w="7859800">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929" name="Google Shape;929;p11"/>
          <p:cNvSpPr/>
          <p:nvPr/>
        </p:nvSpPr>
        <p:spPr>
          <a:xfrm flipH="1" rot="10800000">
            <a:off x="-360" y="0"/>
            <a:ext cx="7430760" cy="6858000"/>
          </a:xfrm>
          <a:custGeom>
            <a:rect b="b" l="l" r="r" t="t"/>
            <a:pathLst>
              <a:path extrusionOk="0" h="6858478" w="7431174">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930" name="Google Shape;930;p11"/>
          <p:cNvSpPr txBox="1"/>
          <p:nvPr>
            <p:ph idx="4294967295" type="title"/>
          </p:nvPr>
        </p:nvSpPr>
        <p:spPr>
          <a:xfrm>
            <a:off x="804600" y="365040"/>
            <a:ext cx="6017040" cy="13251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HYPOTHESIS STATEMENTS</a:t>
            </a:r>
            <a:endParaRPr b="0" i="0" sz="4400" u="none" cap="none" strike="noStrike">
              <a:solidFill>
                <a:srgbClr val="000000"/>
              </a:solidFill>
              <a:latin typeface="Arial"/>
              <a:ea typeface="Arial"/>
              <a:cs typeface="Arial"/>
              <a:sym typeface="Arial"/>
            </a:endParaRPr>
          </a:p>
        </p:txBody>
      </p:sp>
      <p:sp>
        <p:nvSpPr>
          <p:cNvPr id="931" name="Google Shape;931;p11"/>
          <p:cNvSpPr txBox="1"/>
          <p:nvPr>
            <p:ph idx="4294967295" type="body"/>
          </p:nvPr>
        </p:nvSpPr>
        <p:spPr>
          <a:xfrm>
            <a:off x="804600" y="2022480"/>
            <a:ext cx="3941280" cy="415404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lt1"/>
              </a:buClr>
              <a:buSzPts val="2400"/>
              <a:buFont typeface="Calibri"/>
              <a:buNone/>
            </a:pPr>
            <a:r>
              <a:rPr b="1" i="0" lang="en-US" sz="2400" u="sng" cap="none" strike="noStrike">
                <a:solidFill>
                  <a:schemeClr val="lt1"/>
                </a:solidFill>
                <a:latin typeface="Calibri"/>
                <a:ea typeface="Calibri"/>
                <a:cs typeface="Calibri"/>
                <a:sym typeface="Calibri"/>
              </a:rPr>
              <a:t>NULL</a:t>
            </a:r>
            <a:r>
              <a:rPr b="1" i="0" lang="en-US" sz="2400" u="none" cap="none" strike="noStrike">
                <a:solidFill>
                  <a:schemeClr val="lt1"/>
                </a:solidFill>
                <a:latin typeface="Calibri"/>
                <a:ea typeface="Calibri"/>
                <a:cs typeface="Calibri"/>
                <a:sym typeface="Calibri"/>
              </a:rPr>
              <a:t> </a:t>
            </a:r>
            <a:r>
              <a:rPr b="0" i="0" lang="en-US" sz="2400" u="none" cap="none" strike="noStrike">
                <a:solidFill>
                  <a:schemeClr val="lt1"/>
                </a:solidFill>
                <a:latin typeface="Calibri"/>
                <a:ea typeface="Calibri"/>
                <a:cs typeface="Calibri"/>
                <a:sym typeface="Calibri"/>
              </a:rPr>
              <a:t>(Ho): Average current cycle time (µ</a:t>
            </a:r>
            <a:r>
              <a:rPr b="0" baseline="-25000" i="0" lang="en-US" sz="2400" u="none" cap="none" strike="noStrike">
                <a:solidFill>
                  <a:schemeClr val="lt1"/>
                </a:solidFill>
                <a:latin typeface="Calibri"/>
                <a:ea typeface="Calibri"/>
                <a:cs typeface="Calibri"/>
                <a:sym typeface="Calibri"/>
              </a:rPr>
              <a:t>1</a:t>
            </a:r>
            <a:r>
              <a:rPr b="0" i="0" lang="en-US" sz="2400" u="none" cap="none" strike="noStrike">
                <a:solidFill>
                  <a:schemeClr val="lt1"/>
                </a:solidFill>
                <a:latin typeface="Calibri"/>
                <a:ea typeface="Calibri"/>
                <a:cs typeface="Calibri"/>
                <a:sym typeface="Calibri"/>
              </a:rPr>
              <a:t>) is less than or equal to (≤) the average new cycle time (µ</a:t>
            </a:r>
            <a:r>
              <a:rPr b="0" baseline="-25000" i="0" lang="en-US" sz="2400" u="none" cap="none" strike="noStrike">
                <a:solidFill>
                  <a:schemeClr val="lt1"/>
                </a:solidFill>
                <a:latin typeface="Calibri"/>
                <a:ea typeface="Calibri"/>
                <a:cs typeface="Calibri"/>
                <a:sym typeface="Calibri"/>
              </a:rPr>
              <a:t>2</a:t>
            </a:r>
            <a:r>
              <a:rPr b="0" i="0" lang="en-US" sz="2400" u="none" cap="none" strike="noStrike">
                <a:solidFill>
                  <a:schemeClr val="lt1"/>
                </a:solidFill>
                <a:latin typeface="Calibri"/>
                <a:ea typeface="Calibri"/>
                <a:cs typeface="Calibri"/>
                <a:sym typeface="Calibri"/>
              </a:rPr>
              <a:t>).</a:t>
            </a:r>
            <a:endParaRPr b="0" i="0" sz="2400" u="none" cap="none" strike="noStrike">
              <a:solidFill>
                <a:srgbClr val="000000"/>
              </a:solidFill>
              <a:latin typeface="Arial"/>
              <a:ea typeface="Arial"/>
              <a:cs typeface="Arial"/>
              <a:sym typeface="Arial"/>
            </a:endParaRPr>
          </a:p>
          <a:p>
            <a:pPr indent="0" lvl="0" marL="0" marR="0" rtl="0" algn="l">
              <a:lnSpc>
                <a:spcPct val="80000"/>
              </a:lnSpc>
              <a:spcBef>
                <a:spcPts val="601"/>
              </a:spcBef>
              <a:spcAft>
                <a:spcPts val="0"/>
              </a:spcAft>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80000"/>
              </a:lnSpc>
              <a:spcBef>
                <a:spcPts val="601"/>
              </a:spcBef>
              <a:spcAft>
                <a:spcPts val="0"/>
              </a:spcAft>
              <a:buClr>
                <a:schemeClr val="lt1"/>
              </a:buClr>
              <a:buSzPts val="2400"/>
              <a:buFont typeface="Calibri"/>
              <a:buNone/>
            </a:pPr>
            <a:r>
              <a:rPr b="1" i="0" lang="en-US" sz="2400" u="sng" cap="none" strike="noStrike">
                <a:solidFill>
                  <a:schemeClr val="lt1"/>
                </a:solidFill>
                <a:latin typeface="Calibri"/>
                <a:ea typeface="Calibri"/>
                <a:cs typeface="Calibri"/>
                <a:sym typeface="Calibri"/>
              </a:rPr>
              <a:t>ALTERNATIVE</a:t>
            </a:r>
            <a:r>
              <a:rPr b="0" i="0" lang="en-US" sz="2400" u="none" cap="none" strike="noStrike">
                <a:solidFill>
                  <a:schemeClr val="lt1"/>
                </a:solidFill>
                <a:latin typeface="Calibri"/>
                <a:ea typeface="Calibri"/>
                <a:cs typeface="Calibri"/>
                <a:sym typeface="Calibri"/>
              </a:rPr>
              <a:t> (Ha): Average current cycle time (µ</a:t>
            </a:r>
            <a:r>
              <a:rPr b="0" baseline="-25000" i="0" lang="en-US" sz="2400" u="none" cap="none" strike="noStrike">
                <a:solidFill>
                  <a:schemeClr val="lt1"/>
                </a:solidFill>
                <a:latin typeface="Calibri"/>
                <a:ea typeface="Calibri"/>
                <a:cs typeface="Calibri"/>
                <a:sym typeface="Calibri"/>
              </a:rPr>
              <a:t>1</a:t>
            </a:r>
            <a:r>
              <a:rPr b="0" i="0" lang="en-US" sz="2400" u="none" cap="none" strike="noStrike">
                <a:solidFill>
                  <a:schemeClr val="lt1"/>
                </a:solidFill>
                <a:latin typeface="Calibri"/>
                <a:ea typeface="Calibri"/>
                <a:cs typeface="Calibri"/>
                <a:sym typeface="Calibri"/>
              </a:rPr>
              <a:t>) is greater than (&gt;) the average new cycle time (µ</a:t>
            </a:r>
            <a:r>
              <a:rPr b="0" baseline="-25000" i="0" lang="en-US" sz="2400" u="none" cap="none" strike="noStrike">
                <a:solidFill>
                  <a:schemeClr val="lt1"/>
                </a:solidFill>
                <a:latin typeface="Calibri"/>
                <a:ea typeface="Calibri"/>
                <a:cs typeface="Calibri"/>
                <a:sym typeface="Calibri"/>
              </a:rPr>
              <a:t>2</a:t>
            </a:r>
            <a:r>
              <a:rPr b="0" i="0" lang="en-US" sz="2400" u="none" cap="none" strike="noStrike">
                <a:solidFill>
                  <a:schemeClr val="lt1"/>
                </a:solidFill>
                <a:latin typeface="Calibri"/>
                <a:ea typeface="Calibri"/>
                <a:cs typeface="Calibri"/>
                <a:sym typeface="Calibri"/>
              </a:rPr>
              <a:t>).  I want to improved/reduce the survey cycle time by reducing defects and eliminate unnecessary steps in the process.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5" name="Shape 935"/>
        <p:cNvGrpSpPr/>
        <p:nvPr/>
      </p:nvGrpSpPr>
      <p:grpSpPr>
        <a:xfrm>
          <a:off x="0" y="0"/>
          <a:ext cx="0" cy="0"/>
          <a:chOff x="0" y="0"/>
          <a:chExt cx="0" cy="0"/>
        </a:xfrm>
      </p:grpSpPr>
      <p:sp>
        <p:nvSpPr>
          <p:cNvPr id="936" name="Google Shape;936;p12"/>
          <p:cNvSpPr/>
          <p:nvPr/>
        </p:nvSpPr>
        <p:spPr>
          <a:xfrm>
            <a:off x="459000" y="453960"/>
            <a:ext cx="11273760" cy="18774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37" name="Google Shape;937;p12"/>
          <p:cNvSpPr txBox="1"/>
          <p:nvPr>
            <p:ph idx="4294967295" type="title"/>
          </p:nvPr>
        </p:nvSpPr>
        <p:spPr>
          <a:xfrm>
            <a:off x="731520" y="731520"/>
            <a:ext cx="10665720" cy="14259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400"/>
              <a:buFont typeface="Calibri"/>
              <a:buNone/>
            </a:pPr>
            <a:r>
              <a:rPr b="0" i="0" lang="en-US" sz="4400" u="none" cap="none" strike="noStrike">
                <a:solidFill>
                  <a:srgbClr val="FFFFFF"/>
                </a:solidFill>
                <a:latin typeface="Calibri"/>
                <a:ea typeface="Calibri"/>
                <a:cs typeface="Calibri"/>
                <a:sym typeface="Calibri"/>
              </a:rPr>
              <a:t>SAMPLE SIZE AND CONFIDENCE INTERVAL CALCULATIONS</a:t>
            </a:r>
            <a:endParaRPr b="0" i="0" sz="4400" u="none" cap="none" strike="noStrike">
              <a:solidFill>
                <a:srgbClr val="000000"/>
              </a:solidFill>
              <a:latin typeface="Arial"/>
              <a:ea typeface="Arial"/>
              <a:cs typeface="Arial"/>
              <a:sym typeface="Arial"/>
            </a:endParaRPr>
          </a:p>
        </p:txBody>
      </p:sp>
      <p:sp>
        <p:nvSpPr>
          <p:cNvPr id="938" name="Google Shape;938;p12"/>
          <p:cNvSpPr/>
          <p:nvPr/>
        </p:nvSpPr>
        <p:spPr>
          <a:xfrm>
            <a:off x="459000" y="2481120"/>
            <a:ext cx="9006480" cy="3917880"/>
          </a:xfrm>
          <a:prstGeom prst="rect">
            <a:avLst/>
          </a:prstGeom>
          <a:solidFill>
            <a:srgbClr val="7F7F7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graphicFrame>
        <p:nvGraphicFramePr>
          <p:cNvPr id="939" name="Google Shape;939;p12"/>
          <p:cNvGraphicFramePr/>
          <p:nvPr/>
        </p:nvGraphicFramePr>
        <p:xfrm>
          <a:off x="791280" y="2481120"/>
          <a:ext cx="3000000" cy="3000000"/>
        </p:xfrm>
        <a:graphic>
          <a:graphicData uri="http://schemas.openxmlformats.org/drawingml/2006/table">
            <a:tbl>
              <a:tblPr>
                <a:noFill/>
                <a:tableStyleId>{6BDCDED5-CF90-458C-ACCD-47A764E01AC3}</a:tableStyleId>
              </a:tblPr>
              <a:tblGrid>
                <a:gridCol w="457200"/>
                <a:gridCol w="4158350"/>
                <a:gridCol w="341650"/>
                <a:gridCol w="369000"/>
                <a:gridCol w="748075"/>
                <a:gridCol w="2599550"/>
              </a:tblGrid>
              <a:tr h="307075">
                <a:tc gridSpan="2">
                  <a:txBody>
                    <a:bodyPr/>
                    <a:lstStyle/>
                    <a:p>
                      <a:pPr indent="0" lvl="0" marL="0" marR="0" rtl="0" algn="l">
                        <a:lnSpc>
                          <a:spcPct val="100000"/>
                        </a:lnSpc>
                        <a:spcBef>
                          <a:spcPts val="0"/>
                        </a:spcBef>
                        <a:spcAft>
                          <a:spcPts val="0"/>
                        </a:spcAft>
                        <a:buNone/>
                      </a:pPr>
                      <a:r>
                        <a:rPr b="1" lang="en-US" sz="2000" strike="noStrike">
                          <a:solidFill>
                            <a:schemeClr val="dk1"/>
                          </a:solidFill>
                          <a:latin typeface="Arial"/>
                          <a:ea typeface="Arial"/>
                          <a:cs typeface="Arial"/>
                          <a:sym typeface="Arial"/>
                        </a:rPr>
                        <a:t>ORIGINAL Cycle time (Min)</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hMerge="1"/>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307075">
                <a:tc>
                  <a:txBody>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n=</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2000" strike="noStrike">
                          <a:solidFill>
                            <a:srgbClr val="000000"/>
                          </a:solidFill>
                          <a:latin typeface="Calibri"/>
                          <a:ea typeface="Calibri"/>
                          <a:cs typeface="Calibri"/>
                          <a:sym typeface="Calibri"/>
                        </a:rPr>
                        <a:t>(z*o/E)^2</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1" lang="en-US" sz="2000" strike="noStrike">
                          <a:solidFill>
                            <a:srgbClr val="000000"/>
                          </a:solidFill>
                          <a:latin typeface="Calibri"/>
                          <a:ea typeface="Calibri"/>
                          <a:cs typeface="Calibri"/>
                          <a:sym typeface="Calibri"/>
                        </a:rPr>
                        <a:t>z*=</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2000" strike="noStrike">
                          <a:solidFill>
                            <a:srgbClr val="000000"/>
                          </a:solidFill>
                          <a:latin typeface="Calibri"/>
                          <a:ea typeface="Calibri"/>
                          <a:cs typeface="Calibri"/>
                          <a:sym typeface="Calibri"/>
                        </a:rPr>
                        <a:t>1.96</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79000">
                <a:tc>
                  <a:txBody>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n=</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2000" strike="noStrike">
                          <a:solidFill>
                            <a:srgbClr val="000000"/>
                          </a:solidFill>
                          <a:latin typeface="Calibri"/>
                          <a:ea typeface="Calibri"/>
                          <a:cs typeface="Calibri"/>
                          <a:sym typeface="Calibri"/>
                        </a:rPr>
                        <a:t>(((1.96)*(7.23627226986633))/4.6)^2</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spcBef>
                          <a:spcPts val="0"/>
                        </a:spcBef>
                        <a:spcAft>
                          <a:spcPts val="0"/>
                        </a:spcAft>
                        <a:buNone/>
                      </a:pPr>
                      <a:r>
                        <a:t/>
                      </a:r>
                      <a:endParaRPr b="0" sz="2000" strike="noStrike">
                        <a:solidFill>
                          <a:srgbClr val="000000"/>
                        </a:solidFill>
                        <a:latin typeface="Calibri"/>
                        <a:ea typeface="Calibri"/>
                        <a:cs typeface="Calibri"/>
                        <a:sym typeface="Calibri"/>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1" lang="en-US" sz="2000" strike="noStrike">
                          <a:solidFill>
                            <a:srgbClr val="000000"/>
                          </a:solidFill>
                          <a:latin typeface="Calibri"/>
                          <a:ea typeface="Calibri"/>
                          <a:cs typeface="Calibri"/>
                          <a:sym typeface="Calibri"/>
                        </a:rPr>
                        <a:t>ô=</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2000" strike="noStrike">
                          <a:solidFill>
                            <a:srgbClr val="000000"/>
                          </a:solidFill>
                          <a:latin typeface="Calibri"/>
                          <a:ea typeface="Calibri"/>
                          <a:cs typeface="Calibri"/>
                          <a:sym typeface="Calibri"/>
                        </a:rPr>
                        <a:t>7.23627227</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307075">
                <a:tc>
                  <a:txBody>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n=</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r">
                        <a:lnSpc>
                          <a:spcPct val="100000"/>
                        </a:lnSpc>
                        <a:spcBef>
                          <a:spcPts val="0"/>
                        </a:spcBef>
                        <a:spcAft>
                          <a:spcPts val="0"/>
                        </a:spcAft>
                        <a:buNone/>
                      </a:pPr>
                      <a:r>
                        <a:rPr b="0" lang="en-US" sz="2000" strike="noStrike">
                          <a:solidFill>
                            <a:srgbClr val="000000"/>
                          </a:solidFill>
                          <a:latin typeface="Calibri"/>
                          <a:ea typeface="Calibri"/>
                          <a:cs typeface="Calibri"/>
                          <a:sym typeface="Calibri"/>
                        </a:rPr>
                        <a:t>9.50662</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2000" strike="noStrike">
                          <a:solidFill>
                            <a:srgbClr val="000000"/>
                          </a:solidFill>
                          <a:latin typeface="Calibri"/>
                          <a:ea typeface="Calibri"/>
                          <a:cs typeface="Calibri"/>
                          <a:sym typeface="Calibri"/>
                        </a:rPr>
                        <a:t>≈</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1" lang="en-US" sz="2000" strike="noStrike">
                          <a:solidFill>
                            <a:srgbClr val="000000"/>
                          </a:solidFill>
                          <a:latin typeface="Calibri"/>
                          <a:ea typeface="Calibri"/>
                          <a:cs typeface="Calibri"/>
                          <a:sym typeface="Calibri"/>
                        </a:rPr>
                        <a:t>10</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1" lang="en-US" sz="2000" strike="noStrike">
                          <a:solidFill>
                            <a:srgbClr val="000000"/>
                          </a:solidFill>
                          <a:latin typeface="Calibri"/>
                          <a:ea typeface="Calibri"/>
                          <a:cs typeface="Calibri"/>
                          <a:sym typeface="Calibri"/>
                        </a:rPr>
                        <a:t>E=</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2000" strike="noStrike">
                          <a:solidFill>
                            <a:srgbClr val="000000"/>
                          </a:solidFill>
                          <a:latin typeface="Calibri"/>
                          <a:ea typeface="Calibri"/>
                          <a:cs typeface="Calibri"/>
                          <a:sym typeface="Calibri"/>
                        </a:rPr>
                        <a:t>4.600</a:t>
                      </a:r>
                      <a:endParaRPr b="0" sz="20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bl>
          </a:graphicData>
        </a:graphic>
      </p:graphicFrame>
      <p:sp>
        <p:nvSpPr>
          <p:cNvPr id="940" name="Google Shape;940;p12"/>
          <p:cNvSpPr/>
          <p:nvPr/>
        </p:nvSpPr>
        <p:spPr>
          <a:xfrm>
            <a:off x="9625680" y="2481120"/>
            <a:ext cx="2111760" cy="189864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41" name="Google Shape;941;p12"/>
          <p:cNvSpPr/>
          <p:nvPr/>
        </p:nvSpPr>
        <p:spPr>
          <a:xfrm>
            <a:off x="9625680" y="4529160"/>
            <a:ext cx="2107080" cy="1869840"/>
          </a:xfrm>
          <a:prstGeom prst="rect">
            <a:avLst/>
          </a:prstGeom>
          <a:solidFill>
            <a:schemeClr val="accent1">
              <a:alpha val="9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pic>
        <p:nvPicPr>
          <p:cNvPr id="942" name="Google Shape;942;p12"/>
          <p:cNvPicPr preferRelativeResize="0"/>
          <p:nvPr/>
        </p:nvPicPr>
        <p:blipFill rotWithShape="1">
          <a:blip r:embed="rId3">
            <a:alphaModFix/>
          </a:blip>
          <a:srcRect b="0" l="0" r="0" t="0"/>
          <a:stretch/>
        </p:blipFill>
        <p:spPr>
          <a:xfrm>
            <a:off x="1342800" y="3760200"/>
            <a:ext cx="7513200" cy="2406960"/>
          </a:xfrm>
          <a:prstGeom prst="rect">
            <a:avLst/>
          </a:prstGeom>
          <a:noFill/>
          <a:ln>
            <a:noFill/>
          </a:ln>
          <a:effectLst>
            <a:outerShdw blurRad="63360" sx="102000" rotWithShape="0" algn="ctr" sy="102000">
              <a:srgbClr val="000000">
                <a:alpha val="40000"/>
              </a:srgbClr>
            </a:outerShdw>
          </a:effectLst>
        </p:spPr>
      </p:pic>
      <p:sp>
        <p:nvSpPr>
          <p:cNvPr id="943" name="Google Shape;943;p12"/>
          <p:cNvSpPr/>
          <p:nvPr/>
        </p:nvSpPr>
        <p:spPr>
          <a:xfrm>
            <a:off x="1393920" y="5671440"/>
            <a:ext cx="3146760" cy="246240"/>
          </a:xfrm>
          <a:prstGeom prst="rect">
            <a:avLst/>
          </a:prstGeom>
          <a:noFill/>
          <a:ln cap="flat" cmpd="sng" w="19050">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944" name="Google Shape;944;p12"/>
          <p:cNvSpPr/>
          <p:nvPr/>
        </p:nvSpPr>
        <p:spPr>
          <a:xfrm>
            <a:off x="680040" y="3459600"/>
            <a:ext cx="5415480" cy="259200"/>
          </a:xfrm>
          <a:prstGeom prst="rect">
            <a:avLst/>
          </a:prstGeom>
          <a:noFill/>
          <a:ln cap="flat" cmpd="sng" w="19050">
            <a:solidFill>
              <a:srgbClr val="FFC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945" name="Google Shape;945;p12"/>
          <p:cNvSpPr/>
          <p:nvPr/>
        </p:nvSpPr>
        <p:spPr>
          <a:xfrm>
            <a:off x="9749520" y="2522520"/>
            <a:ext cx="1859400" cy="16912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2100" strike="noStrike">
                <a:solidFill>
                  <a:schemeClr val="dk1"/>
                </a:solidFill>
                <a:latin typeface="Calibri"/>
                <a:ea typeface="Calibri"/>
                <a:cs typeface="Calibri"/>
                <a:sym typeface="Calibri"/>
              </a:rPr>
              <a:t>To </a:t>
            </a:r>
            <a:r>
              <a:rPr b="1" lang="en-US" sz="2100" strike="noStrike">
                <a:solidFill>
                  <a:schemeClr val="dk1"/>
                </a:solidFill>
                <a:latin typeface="Calibri"/>
                <a:ea typeface="Calibri"/>
                <a:cs typeface="Calibri"/>
                <a:sym typeface="Calibri"/>
              </a:rPr>
              <a:t>reduce</a:t>
            </a:r>
            <a:r>
              <a:rPr b="0" lang="en-US" sz="2100" strike="noStrike">
                <a:solidFill>
                  <a:schemeClr val="dk1"/>
                </a:solidFill>
                <a:latin typeface="Calibri"/>
                <a:ea typeface="Calibri"/>
                <a:cs typeface="Calibri"/>
                <a:sym typeface="Calibri"/>
              </a:rPr>
              <a:t> the Margin of Error (E) Sample size (n) needs to be </a:t>
            </a:r>
            <a:r>
              <a:rPr b="1" lang="en-US" sz="2100" strike="noStrike">
                <a:solidFill>
                  <a:schemeClr val="dk1"/>
                </a:solidFill>
                <a:latin typeface="Calibri"/>
                <a:ea typeface="Calibri"/>
                <a:cs typeface="Calibri"/>
                <a:sym typeface="Calibri"/>
              </a:rPr>
              <a:t>increased.</a:t>
            </a:r>
            <a:endParaRPr b="0" sz="2100" strike="noStrike">
              <a:solidFill>
                <a:srgbClr val="000000"/>
              </a:solidFill>
              <a:latin typeface="Arial"/>
              <a:ea typeface="Arial"/>
              <a:cs typeface="Arial"/>
              <a:sym typeface="Arial"/>
            </a:endParaRPr>
          </a:p>
        </p:txBody>
      </p:sp>
      <p:sp>
        <p:nvSpPr>
          <p:cNvPr id="946" name="Google Shape;946;p12"/>
          <p:cNvSpPr/>
          <p:nvPr/>
        </p:nvSpPr>
        <p:spPr>
          <a:xfrm>
            <a:off x="9740160" y="4782600"/>
            <a:ext cx="1859400" cy="13708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800" strike="noStrike">
                <a:solidFill>
                  <a:schemeClr val="lt1"/>
                </a:solidFill>
                <a:latin typeface="Calibri"/>
                <a:ea typeface="Calibri"/>
                <a:cs typeface="Calibri"/>
                <a:sym typeface="Calibri"/>
              </a:rPr>
              <a:t>Confidence Interval is:</a:t>
            </a:r>
            <a:endParaRPr b="0" sz="2800"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lang="en-US" sz="2800" strike="noStrike">
                <a:solidFill>
                  <a:schemeClr val="lt1"/>
                </a:solidFill>
                <a:latin typeface="Calibri"/>
                <a:ea typeface="Calibri"/>
                <a:cs typeface="Calibri"/>
                <a:sym typeface="Calibri"/>
              </a:rPr>
              <a:t>198 ± 4.6</a:t>
            </a:r>
            <a:endParaRPr b="0" sz="2800"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0" name="Shape 950"/>
        <p:cNvGrpSpPr/>
        <p:nvPr/>
      </p:nvGrpSpPr>
      <p:grpSpPr>
        <a:xfrm>
          <a:off x="0" y="0"/>
          <a:ext cx="0" cy="0"/>
          <a:chOff x="0" y="0"/>
          <a:chExt cx="0" cy="0"/>
        </a:xfrm>
      </p:grpSpPr>
      <p:sp>
        <p:nvSpPr>
          <p:cNvPr id="951" name="Google Shape;951;p13"/>
          <p:cNvSpPr/>
          <p:nvPr/>
        </p:nvSpPr>
        <p:spPr>
          <a:xfrm>
            <a:off x="0" y="0"/>
            <a:ext cx="12191760" cy="6857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952" name="Google Shape;952;p13"/>
          <p:cNvSpPr/>
          <p:nvPr/>
        </p:nvSpPr>
        <p:spPr>
          <a:xfrm>
            <a:off x="554400" y="365040"/>
            <a:ext cx="11167200" cy="2089080"/>
          </a:xfrm>
          <a:prstGeom prst="rect">
            <a:avLst/>
          </a:prstGeom>
          <a:solidFill>
            <a:schemeClr val="lt1"/>
          </a:solidFill>
          <a:ln cap="flat" cmpd="sng" w="12700">
            <a:solidFill>
              <a:srgbClr val="DEDEDE"/>
            </a:solidFill>
            <a:prstDash val="solid"/>
            <a:miter lim="8000"/>
            <a:headEnd len="sm" w="sm" type="none"/>
            <a:tailEnd len="sm" w="sm" type="none"/>
          </a:ln>
          <a:effectLst>
            <a:outerShdw blurRad="50760" rotWithShape="0" algn="tl" dir="2700000" dist="37674">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53" name="Google Shape;953;p13"/>
          <p:cNvSpPr txBox="1"/>
          <p:nvPr>
            <p:ph idx="4294967295" type="title"/>
          </p:nvPr>
        </p:nvSpPr>
        <p:spPr>
          <a:xfrm>
            <a:off x="1051560" y="586800"/>
            <a:ext cx="3657240" cy="16455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HYPOTHESIS TEST RESULTS</a:t>
            </a:r>
            <a:endParaRPr b="0" i="0" sz="3200" u="none" cap="none" strike="noStrike">
              <a:solidFill>
                <a:srgbClr val="000000"/>
              </a:solidFill>
              <a:latin typeface="Arial"/>
              <a:ea typeface="Arial"/>
              <a:cs typeface="Arial"/>
              <a:sym typeface="Arial"/>
            </a:endParaRPr>
          </a:p>
        </p:txBody>
      </p:sp>
      <p:sp>
        <p:nvSpPr>
          <p:cNvPr id="954" name="Google Shape;954;p13"/>
          <p:cNvSpPr/>
          <p:nvPr/>
        </p:nvSpPr>
        <p:spPr>
          <a:xfrm>
            <a:off x="490320" y="1057680"/>
            <a:ext cx="127800" cy="703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55" name="Google Shape;955;p13"/>
          <p:cNvSpPr/>
          <p:nvPr/>
        </p:nvSpPr>
        <p:spPr>
          <a:xfrm rot="5400000">
            <a:off x="4243680" y="1400400"/>
            <a:ext cx="1462680" cy="18000"/>
          </a:xfrm>
          <a:prstGeom prst="rect">
            <a:avLst/>
          </a:prstGeom>
          <a:solidFill>
            <a:srgbClr val="D5D5D5"/>
          </a:solidFill>
          <a:ln>
            <a:noFill/>
          </a:ln>
        </p:spPr>
        <p:txBody>
          <a:bodyPr anchorCtr="0" anchor="ctr" bIns="9000" lIns="91425" spcFirstLastPara="1" rIns="91425" wrap="square" tIns="90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56" name="Google Shape;956;p13"/>
          <p:cNvSpPr txBox="1"/>
          <p:nvPr>
            <p:ph idx="4294967295" type="body"/>
          </p:nvPr>
        </p:nvSpPr>
        <p:spPr>
          <a:xfrm>
            <a:off x="5250240" y="586800"/>
            <a:ext cx="6106320" cy="16455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Averaging the continuous data, process cycle time, in minutes, before the process change (Original) and then after (New).  As we review this data at the conclusion of this test, we discover the very low p score and reject Ho.  The conclusion is that our process time has a relationship (Ha) to the reduced defects and eliminated steps in our process.</a:t>
            </a:r>
            <a:endParaRPr b="0" i="0" sz="1800" u="none" cap="none" strike="noStrike">
              <a:solidFill>
                <a:srgbClr val="000000"/>
              </a:solidFill>
              <a:latin typeface="Arial"/>
              <a:ea typeface="Arial"/>
              <a:cs typeface="Arial"/>
              <a:sym typeface="Arial"/>
            </a:endParaRPr>
          </a:p>
        </p:txBody>
      </p:sp>
      <p:pic>
        <p:nvPicPr>
          <p:cNvPr id="957" name="Google Shape;957;p13"/>
          <p:cNvPicPr preferRelativeResize="0"/>
          <p:nvPr/>
        </p:nvPicPr>
        <p:blipFill rotWithShape="1">
          <a:blip r:embed="rId3">
            <a:alphaModFix/>
          </a:blip>
          <a:srcRect b="0" l="0" r="0" t="0"/>
          <a:stretch/>
        </p:blipFill>
        <p:spPr>
          <a:xfrm>
            <a:off x="1441800" y="2729520"/>
            <a:ext cx="3712680" cy="3483360"/>
          </a:xfrm>
          <a:prstGeom prst="rect">
            <a:avLst/>
          </a:prstGeom>
          <a:noFill/>
          <a:ln>
            <a:noFill/>
          </a:ln>
        </p:spPr>
      </p:pic>
      <p:graphicFrame>
        <p:nvGraphicFramePr>
          <p:cNvPr id="958" name="Google Shape;958;p13"/>
          <p:cNvGraphicFramePr/>
          <p:nvPr/>
        </p:nvGraphicFramePr>
        <p:xfrm>
          <a:off x="6786000" y="2729520"/>
          <a:ext cx="3000000" cy="3000000"/>
        </p:xfrm>
        <a:graphic>
          <a:graphicData uri="http://schemas.openxmlformats.org/drawingml/2006/table">
            <a:tbl>
              <a:tblPr>
                <a:noFill/>
                <a:tableStyleId>{6BDCDED5-CF90-458C-ACCD-47A764E01AC3}</a:tableStyleId>
              </a:tblPr>
              <a:tblGrid>
                <a:gridCol w="840600"/>
                <a:gridCol w="1753550"/>
                <a:gridCol w="1753550"/>
              </a:tblGrid>
              <a:tr h="232200">
                <a:tc>
                  <a:txBody>
                    <a:bodyPr/>
                    <a:lstStyle/>
                    <a:p>
                      <a:pPr indent="0" lvl="0" marL="0" marR="0" rtl="0" algn="ctr">
                        <a:lnSpc>
                          <a:spcPct val="100000"/>
                        </a:lnSpc>
                        <a:spcBef>
                          <a:spcPts val="0"/>
                        </a:spcBef>
                        <a:spcAft>
                          <a:spcPts val="0"/>
                        </a:spcAft>
                        <a:buNone/>
                      </a:pPr>
                      <a:r>
                        <a:rPr b="0" lang="en-US" sz="1200" u="none" cap="none" strike="noStrike">
                          <a:solidFill>
                            <a:srgbClr val="000000"/>
                          </a:solidFill>
                          <a:latin typeface="Calibri"/>
                          <a:ea typeface="Calibri"/>
                          <a:cs typeface="Calibri"/>
                          <a:sym typeface="Calibri"/>
                        </a:rPr>
                        <a:t>DATA</a:t>
                      </a:r>
                      <a:endParaRPr b="0" sz="1200" u="none" cap="none"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u="none" cap="none" strike="noStrike">
                          <a:solidFill>
                            <a:schemeClr val="dk1"/>
                          </a:solidFill>
                          <a:latin typeface="Calibri"/>
                          <a:ea typeface="Calibri"/>
                          <a:cs typeface="Calibri"/>
                          <a:sym typeface="Calibri"/>
                        </a:rPr>
                        <a:t>ORIGINAL</a:t>
                      </a:r>
                      <a:endParaRPr b="0" sz="1200" u="none" cap="none"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u="none" cap="none" strike="noStrike">
                          <a:solidFill>
                            <a:schemeClr val="dk1"/>
                          </a:solidFill>
                          <a:latin typeface="Arial"/>
                          <a:ea typeface="Arial"/>
                          <a:cs typeface="Arial"/>
                          <a:sym typeface="Arial"/>
                        </a:rPr>
                        <a:t>NEW</a:t>
                      </a:r>
                      <a:endParaRPr b="0" sz="1200" u="none" cap="none"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l">
                        <a:spcBef>
                          <a:spcPts val="0"/>
                        </a:spcBef>
                        <a:spcAft>
                          <a:spcPts val="0"/>
                        </a:spcAft>
                        <a:buNone/>
                      </a:pPr>
                      <a:r>
                        <a:t/>
                      </a:r>
                      <a:endParaRPr b="0" sz="1200" strike="noStrike">
                        <a:solidFill>
                          <a:srgbClr val="000000"/>
                        </a:solidFill>
                        <a:latin typeface="Calibri"/>
                        <a:ea typeface="Calibri"/>
                        <a:cs typeface="Calibri"/>
                        <a:sym typeface="Calibri"/>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u="sng" strike="noStrike">
                          <a:solidFill>
                            <a:schemeClr val="dk1"/>
                          </a:solidFill>
                          <a:latin typeface="Calibri"/>
                          <a:ea typeface="Calibri"/>
                          <a:cs typeface="Calibri"/>
                          <a:sym typeface="Calibri"/>
                        </a:rPr>
                        <a:t>Cycle time (Min)</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u="sng" strike="noStrike">
                          <a:solidFill>
                            <a:schemeClr val="dk1"/>
                          </a:solidFill>
                          <a:latin typeface="Calibri"/>
                          <a:ea typeface="Calibri"/>
                          <a:cs typeface="Calibri"/>
                          <a:sym typeface="Calibri"/>
                        </a:rPr>
                        <a:t>Cycle time (Min)</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 (n)</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Processing Time</a:t>
                      </a:r>
                      <a:endParaRPr b="0" sz="1200" strike="noStrike">
                        <a:solidFill>
                          <a:srgbClr val="000000"/>
                        </a:solidFill>
                        <a:latin typeface="Arial"/>
                        <a:ea typeface="Arial"/>
                        <a:cs typeface="Arial"/>
                        <a:sym typeface="Arial"/>
                      </a:endParaRPr>
                    </a:p>
                  </a:txBody>
                  <a:tcPr marT="45725" marB="45725" marR="5050" marL="50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Processing Time</a:t>
                      </a:r>
                      <a:endParaRPr b="0" sz="1200" strike="noStrike">
                        <a:solidFill>
                          <a:srgbClr val="000000"/>
                        </a:solidFill>
                        <a:latin typeface="Arial"/>
                        <a:ea typeface="Arial"/>
                        <a:cs typeface="Arial"/>
                        <a:sym typeface="Arial"/>
                      </a:endParaRPr>
                    </a:p>
                  </a:txBody>
                  <a:tcPr marT="45725" marB="45725" marR="5050" marL="50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192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60</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192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90</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3</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204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72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198</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54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5</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198</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72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6</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186</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60</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7</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204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54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8</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204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66</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9</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204</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66</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10</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192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60</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11</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192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72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232200">
                <a:tc>
                  <a:txBody>
                    <a:bodyPr/>
                    <a:lstStyle/>
                    <a:p>
                      <a:pPr indent="0" lvl="0" marL="0" marR="0" rtl="0" algn="ctr">
                        <a:lnSpc>
                          <a:spcPct val="100000"/>
                        </a:lnSpc>
                        <a:spcBef>
                          <a:spcPts val="0"/>
                        </a:spcBef>
                        <a:spcAft>
                          <a:spcPts val="0"/>
                        </a:spcAft>
                        <a:buNone/>
                      </a:pPr>
                      <a:r>
                        <a:rPr b="0" lang="en-US" sz="1200" strike="noStrike">
                          <a:solidFill>
                            <a:schemeClr val="dk1"/>
                          </a:solidFill>
                          <a:latin typeface="Arial"/>
                          <a:ea typeface="Arial"/>
                          <a:cs typeface="Arial"/>
                          <a:sym typeface="Arial"/>
                        </a:rPr>
                        <a:t>12</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Calibri"/>
                          <a:ea typeface="Calibri"/>
                          <a:cs typeface="Calibri"/>
                          <a:sym typeface="Calibri"/>
                        </a:rPr>
                        <a:t>210</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200" strike="noStrike">
                          <a:solidFill>
                            <a:schemeClr val="dk1"/>
                          </a:solidFill>
                          <a:latin typeface="Arial"/>
                          <a:ea typeface="Arial"/>
                          <a:cs typeface="Arial"/>
                          <a:sym typeface="Arial"/>
                        </a:rPr>
                        <a:t>66</a:t>
                      </a:r>
                      <a:endParaRPr b="0" sz="1200" strike="noStrike">
                        <a:solidFill>
                          <a:srgbClr val="000000"/>
                        </a:solidFill>
                        <a:latin typeface="Arial"/>
                        <a:ea typeface="Arial"/>
                        <a:cs typeface="Arial"/>
                        <a:sym typeface="Arial"/>
                      </a:endParaRPr>
                    </a:p>
                  </a:txBody>
                  <a:tcPr marT="45725" marB="45725" marR="5050" marL="5050"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2" name="Shape 962"/>
        <p:cNvGrpSpPr/>
        <p:nvPr/>
      </p:nvGrpSpPr>
      <p:grpSpPr>
        <a:xfrm>
          <a:off x="0" y="0"/>
          <a:ext cx="0" cy="0"/>
          <a:chOff x="0" y="0"/>
          <a:chExt cx="0" cy="0"/>
        </a:xfrm>
      </p:grpSpPr>
      <p:sp>
        <p:nvSpPr>
          <p:cNvPr id="963" name="Google Shape;963;p14"/>
          <p:cNvSpPr/>
          <p:nvPr/>
        </p:nvSpPr>
        <p:spPr>
          <a:xfrm>
            <a:off x="0" y="0"/>
            <a:ext cx="12191760" cy="6857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964" name="Google Shape;964;p14"/>
          <p:cNvSpPr/>
          <p:nvPr/>
        </p:nvSpPr>
        <p:spPr>
          <a:xfrm>
            <a:off x="554400" y="365040"/>
            <a:ext cx="11167200" cy="2089080"/>
          </a:xfrm>
          <a:prstGeom prst="rect">
            <a:avLst/>
          </a:prstGeom>
          <a:solidFill>
            <a:schemeClr val="lt1"/>
          </a:solidFill>
          <a:ln cap="flat" cmpd="sng" w="12700">
            <a:solidFill>
              <a:srgbClr val="DEDEDE"/>
            </a:solidFill>
            <a:prstDash val="solid"/>
            <a:miter lim="8000"/>
            <a:headEnd len="sm" w="sm" type="none"/>
            <a:tailEnd len="sm" w="sm" type="none"/>
          </a:ln>
          <a:effectLst>
            <a:outerShdw blurRad="50760" rotWithShape="0" algn="tl" dir="2700000" dist="37674">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65" name="Google Shape;965;p14"/>
          <p:cNvSpPr txBox="1"/>
          <p:nvPr>
            <p:ph idx="4294967295" type="title"/>
          </p:nvPr>
        </p:nvSpPr>
        <p:spPr>
          <a:xfrm>
            <a:off x="1051560" y="586800"/>
            <a:ext cx="3913920" cy="16455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CONTROL CHARTS &amp;</a:t>
            </a:r>
            <a:br>
              <a:rPr b="0" i="0" lang="en-US" sz="3200" u="none" cap="none" strike="noStrike"/>
            </a:br>
            <a:r>
              <a:rPr b="0" i="0" lang="en-US" sz="3200" u="none" cap="none" strike="noStrike">
                <a:solidFill>
                  <a:schemeClr val="dk1"/>
                </a:solidFill>
                <a:latin typeface="Calibri"/>
                <a:ea typeface="Calibri"/>
                <a:cs typeface="Calibri"/>
                <a:sym typeface="Calibri"/>
              </a:rPr>
              <a:t>SIGMA QUALITY LEVEL</a:t>
            </a:r>
            <a:endParaRPr b="0" i="0" sz="3200" u="none" cap="none" strike="noStrike">
              <a:solidFill>
                <a:srgbClr val="000000"/>
              </a:solidFill>
              <a:latin typeface="Arial"/>
              <a:ea typeface="Arial"/>
              <a:cs typeface="Arial"/>
              <a:sym typeface="Arial"/>
            </a:endParaRPr>
          </a:p>
        </p:txBody>
      </p:sp>
      <p:sp>
        <p:nvSpPr>
          <p:cNvPr id="966" name="Google Shape;966;p14"/>
          <p:cNvSpPr/>
          <p:nvPr/>
        </p:nvSpPr>
        <p:spPr>
          <a:xfrm>
            <a:off x="490320" y="1057680"/>
            <a:ext cx="127800" cy="703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67" name="Google Shape;967;p14"/>
          <p:cNvSpPr/>
          <p:nvPr/>
        </p:nvSpPr>
        <p:spPr>
          <a:xfrm rot="5400000">
            <a:off x="4243680" y="1400400"/>
            <a:ext cx="1462680" cy="18000"/>
          </a:xfrm>
          <a:prstGeom prst="rect">
            <a:avLst/>
          </a:prstGeom>
          <a:solidFill>
            <a:srgbClr val="D5D5D5"/>
          </a:solidFill>
          <a:ln>
            <a:noFill/>
          </a:ln>
        </p:spPr>
        <p:txBody>
          <a:bodyPr anchorCtr="0" anchor="ctr" bIns="9000" lIns="91425" spcFirstLastPara="1" rIns="91425" wrap="square" tIns="90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sp>
        <p:nvSpPr>
          <p:cNvPr id="968" name="Google Shape;968;p14"/>
          <p:cNvSpPr txBox="1"/>
          <p:nvPr>
            <p:ph idx="4294967295" type="body"/>
          </p:nvPr>
        </p:nvSpPr>
        <p:spPr>
          <a:xfrm>
            <a:off x="5250240" y="586800"/>
            <a:ext cx="6106320" cy="16455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Implemented the Individuals Moving Range (ImR) chart to evaluate my new process.  I will have to follow up on one of the responses (    ) to see if there was an operational definitions issue with the request.  The respondent may have had a calculation issue or may need additional training on the new process.</a:t>
            </a:r>
            <a:endParaRPr b="0" i="0" sz="1800" u="none" cap="none" strike="noStrike">
              <a:solidFill>
                <a:srgbClr val="000000"/>
              </a:solidFill>
              <a:latin typeface="Arial"/>
              <a:ea typeface="Arial"/>
              <a:cs typeface="Arial"/>
              <a:sym typeface="Arial"/>
            </a:endParaRPr>
          </a:p>
        </p:txBody>
      </p:sp>
      <p:graphicFrame>
        <p:nvGraphicFramePr>
          <p:cNvPr id="969" name="Google Shape;969;p14"/>
          <p:cNvGraphicFramePr/>
          <p:nvPr/>
        </p:nvGraphicFramePr>
        <p:xfrm>
          <a:off x="6519240" y="2909520"/>
          <a:ext cx="5513400" cy="3668760"/>
        </p:xfrm>
        <a:graphic>
          <a:graphicData uri="http://schemas.openxmlformats.org/drawingml/2006/chart">
            <c:chart r:id="rId3"/>
          </a:graphicData>
        </a:graphic>
      </p:graphicFrame>
      <p:graphicFrame>
        <p:nvGraphicFramePr>
          <p:cNvPr id="970" name="Google Shape;970;p14"/>
          <p:cNvGraphicFramePr/>
          <p:nvPr/>
        </p:nvGraphicFramePr>
        <p:xfrm>
          <a:off x="648000" y="2819520"/>
          <a:ext cx="5310720" cy="3758760"/>
        </p:xfrm>
        <a:graphic>
          <a:graphicData uri="http://schemas.openxmlformats.org/drawingml/2006/chart">
            <c:chart r:id="rId4"/>
          </a:graphicData>
        </a:graphic>
      </p:graphicFrame>
      <p:sp>
        <p:nvSpPr>
          <p:cNvPr id="971" name="Google Shape;971;p14"/>
          <p:cNvSpPr/>
          <p:nvPr/>
        </p:nvSpPr>
        <p:spPr>
          <a:xfrm>
            <a:off x="9523800" y="3429000"/>
            <a:ext cx="308160" cy="315720"/>
          </a:xfrm>
          <a:prstGeom prst="star5">
            <a:avLst>
              <a:gd fmla="val 19098" name="adj"/>
              <a:gd fmla="val 105146" name="hf"/>
              <a:gd fmla="val 110557" name="vf"/>
            </a:avLst>
          </a:prstGeom>
          <a:solidFill>
            <a:srgbClr val="FFC000"/>
          </a:solidFill>
          <a:ln cap="flat" cmpd="sng" w="127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sz="1100" strike="noStrike">
              <a:solidFill>
                <a:schemeClr val="lt1"/>
              </a:solidFill>
              <a:latin typeface="Calibri"/>
              <a:ea typeface="Calibri"/>
              <a:cs typeface="Calibri"/>
              <a:sym typeface="Calibri"/>
            </a:endParaRPr>
          </a:p>
        </p:txBody>
      </p:sp>
      <p:sp>
        <p:nvSpPr>
          <p:cNvPr id="972" name="Google Shape;972;p14"/>
          <p:cNvSpPr/>
          <p:nvPr/>
        </p:nvSpPr>
        <p:spPr>
          <a:xfrm>
            <a:off x="6742800" y="1159560"/>
            <a:ext cx="230760" cy="196560"/>
          </a:xfrm>
          <a:prstGeom prst="star5">
            <a:avLst>
              <a:gd fmla="val 19098" name="adj"/>
              <a:gd fmla="val 105146" name="hf"/>
              <a:gd fmla="val 110557" name="vf"/>
            </a:avLst>
          </a:prstGeom>
          <a:solidFill>
            <a:srgbClr val="FFC000"/>
          </a:solidFill>
          <a:ln cap="flat" cmpd="sng" w="12700">
            <a:solidFill>
              <a:srgbClr val="FFFF00"/>
            </a:solidFill>
            <a:prstDash val="solid"/>
            <a:miter lim="8000"/>
            <a:headEnd len="sm" w="sm" type="none"/>
            <a:tailEnd len="sm" w="sm" type="none"/>
          </a:ln>
        </p:spPr>
        <p:txBody>
          <a:bodyPr anchorCtr="0" anchor="t" bIns="37425" lIns="91425" spcFirstLastPara="1" rIns="91425" wrap="square" tIns="37425">
            <a:noAutofit/>
          </a:bodyPr>
          <a:lstStyle/>
          <a:p>
            <a:pPr indent="0" lvl="0" marL="0" marR="0" rtl="0" algn="l">
              <a:lnSpc>
                <a:spcPct val="100000"/>
              </a:lnSpc>
              <a:spcBef>
                <a:spcPts val="0"/>
              </a:spcBef>
              <a:spcAft>
                <a:spcPts val="0"/>
              </a:spcAft>
              <a:buNone/>
            </a:pPr>
            <a:r>
              <a:t/>
            </a:r>
            <a:endParaRPr b="0" sz="1100" strike="noStrike">
              <a:solidFill>
                <a:schemeClr val="lt1"/>
              </a:solidFill>
              <a:latin typeface="Calibri"/>
              <a:ea typeface="Calibri"/>
              <a:cs typeface="Calibri"/>
              <a:sym typeface="Calibri"/>
            </a:endParaRPr>
          </a:p>
        </p:txBody>
      </p:sp>
      <p:sp>
        <p:nvSpPr>
          <p:cNvPr id="973" name="Google Shape;973;p14"/>
          <p:cNvSpPr/>
          <p:nvPr/>
        </p:nvSpPr>
        <p:spPr>
          <a:xfrm>
            <a:off x="760320" y="6492960"/>
            <a:ext cx="10961280" cy="365400"/>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latin typeface="Calibri"/>
                <a:ea typeface="Calibri"/>
                <a:cs typeface="Calibri"/>
                <a:sym typeface="Calibri"/>
              </a:rPr>
              <a:t>                                         = possible problem with new process and/or additional training may be needed.</a:t>
            </a:r>
            <a:endParaRPr b="0" sz="1800" strike="noStrike">
              <a:solidFill>
                <a:srgbClr val="000000"/>
              </a:solidFill>
              <a:latin typeface="Arial"/>
              <a:ea typeface="Arial"/>
              <a:cs typeface="Arial"/>
              <a:sym typeface="Arial"/>
            </a:endParaRPr>
          </a:p>
        </p:txBody>
      </p:sp>
      <p:sp>
        <p:nvSpPr>
          <p:cNvPr id="974" name="Google Shape;974;p14"/>
          <p:cNvSpPr/>
          <p:nvPr/>
        </p:nvSpPr>
        <p:spPr>
          <a:xfrm>
            <a:off x="2491200" y="6535440"/>
            <a:ext cx="388800" cy="315720"/>
          </a:xfrm>
          <a:prstGeom prst="star5">
            <a:avLst>
              <a:gd fmla="val 19098" name="adj"/>
              <a:gd fmla="val 105146" name="hf"/>
              <a:gd fmla="val 110557" name="vf"/>
            </a:avLst>
          </a:prstGeom>
          <a:solidFill>
            <a:srgbClr val="FFC000"/>
          </a:solidFill>
          <a:ln cap="flat" cmpd="sng" w="12700">
            <a:solidFill>
              <a:srgbClr val="FFFF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sz="1100" strike="noStrike">
              <a:solidFill>
                <a:schemeClr val="lt1"/>
              </a:solidFill>
              <a:latin typeface="Calibri"/>
              <a:ea typeface="Calibri"/>
              <a:cs typeface="Calibri"/>
              <a:sym typeface="Calibri"/>
            </a:endParaRPr>
          </a:p>
        </p:txBody>
      </p:sp>
      <p:sp>
        <p:nvSpPr>
          <p:cNvPr id="975" name="Google Shape;975;p14"/>
          <p:cNvSpPr/>
          <p:nvPr/>
        </p:nvSpPr>
        <p:spPr>
          <a:xfrm>
            <a:off x="3986280" y="2589120"/>
            <a:ext cx="2532240" cy="1678680"/>
          </a:xfrm>
          <a:prstGeom prst="rect">
            <a:avLst/>
          </a:prstGeom>
          <a:solidFill>
            <a:schemeClr val="accent1"/>
          </a:solidFill>
          <a:ln cap="flat" cmpd="sng" w="12700">
            <a:solidFill>
              <a:srgbClr val="31538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graphicFrame>
        <p:nvGraphicFramePr>
          <p:cNvPr id="976" name="Google Shape;976;p14"/>
          <p:cNvGraphicFramePr/>
          <p:nvPr/>
        </p:nvGraphicFramePr>
        <p:xfrm>
          <a:off x="4063680" y="2909520"/>
          <a:ext cx="3000000" cy="3000000"/>
        </p:xfrm>
        <a:graphic>
          <a:graphicData uri="http://schemas.openxmlformats.org/drawingml/2006/table">
            <a:tbl>
              <a:tblPr>
                <a:noFill/>
                <a:tableStyleId>{6BDCDED5-CF90-458C-ACCD-47A764E01AC3}</a:tableStyleId>
              </a:tblPr>
              <a:tblGrid>
                <a:gridCol w="2360150"/>
              </a:tblGrid>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Arial"/>
                          <a:ea typeface="Arial"/>
                          <a:cs typeface="Arial"/>
                          <a:sym typeface="Arial"/>
                        </a:rPr>
                        <a:t>1. Defect opportunities per unit: D = 4</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2. Units produced: U =  24</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3. Total possible defects: D × U =  96</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4. Total actual defects: A =  1</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5. DPO: A ÷ DU = 0.0104(DPO) X 100= 1%</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6. DPMO: DPO × 1,000,000 =  10400</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strike="noStrike">
                          <a:solidFill>
                            <a:schemeClr val="dk1"/>
                          </a:solidFill>
                          <a:latin typeface="Arial"/>
                          <a:ea typeface="Arial"/>
                          <a:cs typeface="Arial"/>
                          <a:sym typeface="Arial"/>
                        </a:rPr>
                        <a:t>7. SQL value (from SQL table): </a:t>
                      </a:r>
                      <a:r>
                        <a:rPr b="1" lang="en-US" sz="1100" strike="noStrike">
                          <a:solidFill>
                            <a:schemeClr val="dk1"/>
                          </a:solidFill>
                          <a:highlight>
                            <a:srgbClr val="FFFF00"/>
                          </a:highlight>
                          <a:latin typeface="Arial"/>
                          <a:ea typeface="Arial"/>
                          <a:cs typeface="Arial"/>
                          <a:sym typeface="Arial"/>
                        </a:rPr>
                        <a:t>3.8</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bl>
          </a:graphicData>
        </a:graphic>
      </p:graphicFrame>
      <p:sp>
        <p:nvSpPr>
          <p:cNvPr id="977" name="Google Shape;977;p14"/>
          <p:cNvSpPr/>
          <p:nvPr/>
        </p:nvSpPr>
        <p:spPr>
          <a:xfrm>
            <a:off x="4484160" y="2513520"/>
            <a:ext cx="1519560" cy="5176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2800" strike="noStrike">
                <a:solidFill>
                  <a:schemeClr val="lt1"/>
                </a:solidFill>
                <a:latin typeface="Calibri"/>
                <a:ea typeface="Calibri"/>
                <a:cs typeface="Calibri"/>
                <a:sym typeface="Calibri"/>
              </a:rPr>
              <a:t>New SQL</a:t>
            </a:r>
            <a:endParaRPr b="0" sz="2800"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1" name="Shape 981"/>
        <p:cNvGrpSpPr/>
        <p:nvPr/>
      </p:nvGrpSpPr>
      <p:grpSpPr>
        <a:xfrm>
          <a:off x="0" y="0"/>
          <a:ext cx="0" cy="0"/>
          <a:chOff x="0" y="0"/>
          <a:chExt cx="0" cy="0"/>
        </a:xfrm>
      </p:grpSpPr>
      <p:sp>
        <p:nvSpPr>
          <p:cNvPr id="982" name="Google Shape;982;p15"/>
          <p:cNvSpPr txBox="1"/>
          <p:nvPr>
            <p:ph idx="4294967295" type="title"/>
          </p:nvPr>
        </p:nvSpPr>
        <p:spPr>
          <a:xfrm>
            <a:off x="655200" y="365040"/>
            <a:ext cx="5119920" cy="16923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Summary</a:t>
            </a:r>
            <a:endParaRPr b="0" i="0" sz="4400" u="none" cap="none" strike="noStrike">
              <a:solidFill>
                <a:srgbClr val="000000"/>
              </a:solidFill>
              <a:latin typeface="Arial"/>
              <a:ea typeface="Arial"/>
              <a:cs typeface="Arial"/>
              <a:sym typeface="Arial"/>
            </a:endParaRPr>
          </a:p>
        </p:txBody>
      </p:sp>
      <p:cxnSp>
        <p:nvCxnSpPr>
          <p:cNvPr id="983" name="Google Shape;983;p15"/>
          <p:cNvCxnSpPr/>
          <p:nvPr/>
        </p:nvCxnSpPr>
        <p:spPr>
          <a:xfrm>
            <a:off x="655200" y="2316240"/>
            <a:ext cx="4572360" cy="360"/>
          </a:xfrm>
          <a:prstGeom prst="straightConnector1">
            <a:avLst/>
          </a:prstGeom>
          <a:noFill/>
          <a:ln cap="sq" cmpd="sng" w="19050">
            <a:solidFill>
              <a:srgbClr val="000000"/>
            </a:solidFill>
            <a:prstDash val="solid"/>
            <a:miter lim="8000"/>
            <a:headEnd len="sm" w="sm" type="none"/>
            <a:tailEnd len="sm" w="sm" type="none"/>
          </a:ln>
        </p:spPr>
      </p:cxnSp>
      <p:sp>
        <p:nvSpPr>
          <p:cNvPr id="984" name="Google Shape;984;p15"/>
          <p:cNvSpPr txBox="1"/>
          <p:nvPr>
            <p:ph idx="4294967295" type="body"/>
          </p:nvPr>
        </p:nvSpPr>
        <p:spPr>
          <a:xfrm>
            <a:off x="655200" y="2466000"/>
            <a:ext cx="5338080" cy="4026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Define</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Cycle time for completing the quality survey averaged 198 minutes.  Document formatting, defects and being a predominantly manual process caused major delays and missed deadlines.</a:t>
            </a:r>
            <a:endParaRPr b="0" i="0" sz="1200" u="none" cap="none" strike="noStrike">
              <a:solidFill>
                <a:srgbClr val="000000"/>
              </a:solidFill>
              <a:latin typeface="Arial"/>
              <a:ea typeface="Arial"/>
              <a:cs typeface="Arial"/>
              <a:sym typeface="Arial"/>
            </a:endParaRPr>
          </a:p>
          <a:p>
            <a:pPr indent="-228600" lvl="0" marL="228600" marR="0" rtl="0" algn="l">
              <a:lnSpc>
                <a:spcPct val="80000"/>
              </a:lnSpc>
              <a:spcBef>
                <a:spcPts val="1001"/>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Measure</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Examining the process map and fishbone diagram helped identify, sort and display the multiple areas to improve.</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Collected my cycle time data.</a:t>
            </a:r>
            <a:endParaRPr b="0" i="0" sz="1200" u="none" cap="none" strike="noStrike">
              <a:solidFill>
                <a:srgbClr val="000000"/>
              </a:solidFill>
              <a:latin typeface="Arial"/>
              <a:ea typeface="Arial"/>
              <a:cs typeface="Arial"/>
              <a:sym typeface="Arial"/>
            </a:endParaRPr>
          </a:p>
          <a:p>
            <a:pPr indent="-228600" lvl="0" marL="228600" marR="0" rtl="0" algn="l">
              <a:lnSpc>
                <a:spcPct val="80000"/>
              </a:lnSpc>
              <a:spcBef>
                <a:spcPts val="1001"/>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Analyze</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Reviewed the past performance defects.</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Determined my sample size and confidence interval. </a:t>
            </a:r>
            <a:endParaRPr b="0" i="0" sz="1200" u="none" cap="none" strike="noStrike">
              <a:solidFill>
                <a:srgbClr val="000000"/>
              </a:solidFill>
              <a:latin typeface="Arial"/>
              <a:ea typeface="Arial"/>
              <a:cs typeface="Arial"/>
              <a:sym typeface="Arial"/>
            </a:endParaRPr>
          </a:p>
          <a:p>
            <a:pPr indent="-228600" lvl="0" marL="228600" marR="0" rtl="0" algn="l">
              <a:lnSpc>
                <a:spcPct val="80000"/>
              </a:lnSpc>
              <a:spcBef>
                <a:spcPts val="1001"/>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Improve</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Using SharePoint eliminates and/or reduces the time for all the NVA steps in my process map.</a:t>
            </a:r>
            <a:endParaRPr b="0" i="0" sz="1200" u="none" cap="none" strike="noStrike">
              <a:solidFill>
                <a:srgbClr val="000000"/>
              </a:solidFill>
              <a:latin typeface="Arial"/>
              <a:ea typeface="Arial"/>
              <a:cs typeface="Arial"/>
              <a:sym typeface="Arial"/>
            </a:endParaRPr>
          </a:p>
          <a:p>
            <a:pPr indent="-228600" lvl="0" marL="228600" marR="0" rtl="0" algn="l">
              <a:lnSpc>
                <a:spcPct val="80000"/>
              </a:lnSpc>
              <a:spcBef>
                <a:spcPts val="1001"/>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Control</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With our new process we will enjoy the reduced time it takes to complete the survey. </a:t>
            </a:r>
            <a:endParaRPr b="0" i="0" sz="1200" u="none" cap="none" strike="noStrike">
              <a:solidFill>
                <a:srgbClr val="000000"/>
              </a:solidFill>
              <a:latin typeface="Arial"/>
              <a:ea typeface="Arial"/>
              <a:cs typeface="Arial"/>
              <a:sym typeface="Arial"/>
            </a:endParaRPr>
          </a:p>
          <a:p>
            <a:pPr indent="-228600" lvl="1" marL="685800" marR="0" rtl="0" algn="l">
              <a:lnSpc>
                <a:spcPct val="80000"/>
              </a:lnSpc>
              <a:spcBef>
                <a:spcPts val="499"/>
              </a:spcBef>
              <a:spcAft>
                <a:spcPts val="0"/>
              </a:spcAft>
              <a:buClr>
                <a:srgbClr val="000000"/>
              </a:buClr>
              <a:buSzPts val="1200"/>
              <a:buFont typeface="Arial"/>
              <a:buChar char="•"/>
            </a:pPr>
            <a:r>
              <a:rPr b="0" i="0" lang="en-US" sz="1200" u="none" cap="none" strike="noStrike">
                <a:solidFill>
                  <a:schemeClr val="dk1"/>
                </a:solidFill>
                <a:latin typeface="Calibri"/>
                <a:ea typeface="Calibri"/>
                <a:cs typeface="Calibri"/>
                <a:sym typeface="Calibri"/>
              </a:rPr>
              <a:t>We can further evaluate the usefulness and accuracy of the discrete data provided in the survey.</a:t>
            </a:r>
            <a:endParaRPr b="0" i="0" sz="1200" u="none" cap="none" strike="noStrike">
              <a:solidFill>
                <a:srgbClr val="000000"/>
              </a:solidFill>
              <a:latin typeface="Arial"/>
              <a:ea typeface="Arial"/>
              <a:cs typeface="Arial"/>
              <a:sym typeface="Arial"/>
            </a:endParaRPr>
          </a:p>
          <a:p>
            <a:pPr indent="0" lvl="0" marL="685800" marR="0" rtl="0" algn="l">
              <a:lnSpc>
                <a:spcPct val="80000"/>
              </a:lnSpc>
              <a:spcBef>
                <a:spcPts val="499"/>
              </a:spcBef>
              <a:spcAft>
                <a:spcPts val="0"/>
              </a:spcAft>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85" name="Google Shape;985;p15"/>
          <p:cNvSpPr/>
          <p:nvPr/>
        </p:nvSpPr>
        <p:spPr>
          <a:xfrm>
            <a:off x="5878800" y="0"/>
            <a:ext cx="6312960" cy="6857640"/>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1">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2"/>
          <p:cNvPicPr preferRelativeResize="0"/>
          <p:nvPr/>
        </p:nvPicPr>
        <p:blipFill rotWithShape="1">
          <a:blip r:embed="rId3">
            <a:alphaModFix/>
          </a:blip>
          <a:srcRect b="0" l="0" r="0" t="0"/>
          <a:stretch/>
        </p:blipFill>
        <p:spPr>
          <a:xfrm>
            <a:off x="10054080" y="5277960"/>
            <a:ext cx="1847880" cy="766080"/>
          </a:xfrm>
          <a:prstGeom prst="rect">
            <a:avLst/>
          </a:prstGeom>
          <a:noFill/>
          <a:ln>
            <a:noFill/>
          </a:ln>
        </p:spPr>
      </p:pic>
      <p:sp>
        <p:nvSpPr>
          <p:cNvPr id="627" name="Google Shape;627;p2"/>
          <p:cNvSpPr/>
          <p:nvPr/>
        </p:nvSpPr>
        <p:spPr>
          <a:xfrm>
            <a:off x="0" y="990720"/>
            <a:ext cx="12191760" cy="380520"/>
          </a:xfrm>
          <a:prstGeom prst="rect">
            <a:avLst/>
          </a:prstGeom>
          <a:solidFill>
            <a:schemeClr val="accent2"/>
          </a:solidFill>
          <a:ln cap="flat" cmpd="sng" w="254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8" name="Google Shape;628;p2"/>
          <p:cNvCxnSpPr/>
          <p:nvPr/>
        </p:nvCxnSpPr>
        <p:spPr>
          <a:xfrm>
            <a:off x="4663440" y="1342800"/>
            <a:ext cx="360" cy="4673880"/>
          </a:xfrm>
          <a:prstGeom prst="straightConnector1">
            <a:avLst/>
          </a:prstGeom>
          <a:noFill/>
          <a:ln cap="rnd" cmpd="sng" w="12700">
            <a:solidFill>
              <a:srgbClr val="000000"/>
            </a:solidFill>
            <a:prstDash val="dot"/>
            <a:round/>
            <a:headEnd len="sm" w="sm" type="none"/>
            <a:tailEnd len="sm" w="sm" type="none"/>
          </a:ln>
        </p:spPr>
      </p:cxnSp>
      <p:cxnSp>
        <p:nvCxnSpPr>
          <p:cNvPr id="629" name="Google Shape;629;p2"/>
          <p:cNvCxnSpPr/>
          <p:nvPr/>
        </p:nvCxnSpPr>
        <p:spPr>
          <a:xfrm>
            <a:off x="0" y="6022800"/>
            <a:ext cx="12192120" cy="28800"/>
          </a:xfrm>
          <a:prstGeom prst="straightConnector1">
            <a:avLst/>
          </a:prstGeom>
          <a:noFill/>
          <a:ln cap="rnd" cmpd="sng" w="12700">
            <a:solidFill>
              <a:srgbClr val="000000"/>
            </a:solidFill>
            <a:prstDash val="dot"/>
            <a:round/>
            <a:headEnd len="sm" w="sm" type="none"/>
            <a:tailEnd len="sm" w="sm" type="none"/>
          </a:ln>
        </p:spPr>
      </p:cxnSp>
      <p:sp>
        <p:nvSpPr>
          <p:cNvPr id="630" name="Google Shape;630;p2"/>
          <p:cNvSpPr/>
          <p:nvPr/>
        </p:nvSpPr>
        <p:spPr>
          <a:xfrm>
            <a:off x="572760" y="1379520"/>
            <a:ext cx="1447560" cy="286200"/>
          </a:xfrm>
          <a:prstGeom prst="rect">
            <a:avLst/>
          </a:prstGeom>
          <a:noFill/>
          <a:ln>
            <a:noFill/>
          </a:ln>
        </p:spPr>
        <p:txBody>
          <a:bodyPr anchorCtr="0" anchor="t" bIns="44275" lIns="88900" spcFirstLastPara="1" rIns="88900" wrap="square" tIns="44275">
            <a:spAutoFit/>
          </a:bodyPr>
          <a:lstStyle/>
          <a:p>
            <a:pPr indent="0" lvl="0" marL="0" marR="0" rtl="0" algn="ctr">
              <a:lnSpc>
                <a:spcPct val="100000"/>
              </a:lnSpc>
              <a:spcBef>
                <a:spcPts val="0"/>
              </a:spcBef>
              <a:spcAft>
                <a:spcPts val="0"/>
              </a:spcAft>
              <a:buNone/>
            </a:pPr>
            <a:r>
              <a:rPr b="1" i="0" lang="en-US" sz="1300" u="sng" cap="none" strike="noStrike">
                <a:solidFill>
                  <a:schemeClr val="dk1"/>
                </a:solidFill>
                <a:latin typeface="Arial"/>
                <a:ea typeface="Arial"/>
                <a:cs typeface="Arial"/>
                <a:sym typeface="Arial"/>
              </a:rPr>
              <a:t>DEFINE</a:t>
            </a:r>
            <a:endParaRPr b="0" i="0" sz="1300" u="none" cap="none" strike="noStrike">
              <a:solidFill>
                <a:srgbClr val="000000"/>
              </a:solidFill>
              <a:latin typeface="Arial"/>
              <a:ea typeface="Arial"/>
              <a:cs typeface="Arial"/>
              <a:sym typeface="Arial"/>
            </a:endParaRPr>
          </a:p>
        </p:txBody>
      </p:sp>
      <p:sp>
        <p:nvSpPr>
          <p:cNvPr id="631" name="Google Shape;631;p2"/>
          <p:cNvSpPr/>
          <p:nvPr/>
        </p:nvSpPr>
        <p:spPr>
          <a:xfrm>
            <a:off x="2915640" y="1383480"/>
            <a:ext cx="1371240" cy="286200"/>
          </a:xfrm>
          <a:prstGeom prst="rect">
            <a:avLst/>
          </a:prstGeom>
          <a:noFill/>
          <a:ln>
            <a:noFill/>
          </a:ln>
        </p:spPr>
        <p:txBody>
          <a:bodyPr anchorCtr="0" anchor="t" bIns="44275" lIns="88900" spcFirstLastPara="1" rIns="88900" wrap="square" tIns="44275">
            <a:spAutoFit/>
          </a:bodyPr>
          <a:lstStyle/>
          <a:p>
            <a:pPr indent="0" lvl="0" marL="0" marR="0" rtl="0" algn="ctr">
              <a:lnSpc>
                <a:spcPct val="100000"/>
              </a:lnSpc>
              <a:spcBef>
                <a:spcPts val="0"/>
              </a:spcBef>
              <a:spcAft>
                <a:spcPts val="0"/>
              </a:spcAft>
              <a:buNone/>
            </a:pPr>
            <a:r>
              <a:rPr b="1" i="0" lang="en-US" sz="1300" u="sng" cap="none" strike="noStrike">
                <a:solidFill>
                  <a:schemeClr val="dk1"/>
                </a:solidFill>
                <a:latin typeface="Arial"/>
                <a:ea typeface="Arial"/>
                <a:cs typeface="Arial"/>
                <a:sym typeface="Arial"/>
              </a:rPr>
              <a:t>MEASURE</a:t>
            </a:r>
            <a:endParaRPr b="0" i="0" sz="1300" u="none" cap="none" strike="noStrike">
              <a:solidFill>
                <a:srgbClr val="000000"/>
              </a:solidFill>
              <a:latin typeface="Arial"/>
              <a:ea typeface="Arial"/>
              <a:cs typeface="Arial"/>
              <a:sym typeface="Arial"/>
            </a:endParaRPr>
          </a:p>
        </p:txBody>
      </p:sp>
      <p:sp>
        <p:nvSpPr>
          <p:cNvPr id="632" name="Google Shape;632;p2"/>
          <p:cNvSpPr/>
          <p:nvPr/>
        </p:nvSpPr>
        <p:spPr>
          <a:xfrm>
            <a:off x="5489640" y="1430280"/>
            <a:ext cx="985320" cy="27432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3" name="Google Shape;633;p2"/>
          <p:cNvSpPr/>
          <p:nvPr/>
        </p:nvSpPr>
        <p:spPr>
          <a:xfrm>
            <a:off x="9232920" y="1265400"/>
            <a:ext cx="796680" cy="2408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4" name="Google Shape;634;p2"/>
          <p:cNvSpPr/>
          <p:nvPr/>
        </p:nvSpPr>
        <p:spPr>
          <a:xfrm>
            <a:off x="7583400" y="1252440"/>
            <a:ext cx="796680" cy="2408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5" name="Google Shape;635;p2"/>
          <p:cNvSpPr/>
          <p:nvPr/>
        </p:nvSpPr>
        <p:spPr>
          <a:xfrm>
            <a:off x="3977640" y="112680"/>
            <a:ext cx="7035480" cy="3654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Quality Survey – Cycle Time</a:t>
            </a:r>
            <a:endParaRPr b="0" i="0" sz="1800" u="none" cap="none" strike="noStrike">
              <a:solidFill>
                <a:srgbClr val="000000"/>
              </a:solidFill>
              <a:latin typeface="Arial"/>
              <a:ea typeface="Arial"/>
              <a:cs typeface="Arial"/>
              <a:sym typeface="Arial"/>
            </a:endParaRPr>
          </a:p>
        </p:txBody>
      </p:sp>
      <p:sp>
        <p:nvSpPr>
          <p:cNvPr id="636" name="Google Shape;636;p2"/>
          <p:cNvSpPr/>
          <p:nvPr/>
        </p:nvSpPr>
        <p:spPr>
          <a:xfrm>
            <a:off x="1229040" y="974880"/>
            <a:ext cx="114264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Define:</a:t>
            </a:r>
            <a:endParaRPr b="0" i="0" sz="1000" u="none" cap="none" strike="noStrike">
              <a:solidFill>
                <a:srgbClr val="000000"/>
              </a:solidFill>
              <a:latin typeface="Arial"/>
              <a:ea typeface="Arial"/>
              <a:cs typeface="Arial"/>
              <a:sym typeface="Arial"/>
            </a:endParaRPr>
          </a:p>
        </p:txBody>
      </p:sp>
      <p:sp>
        <p:nvSpPr>
          <p:cNvPr id="637" name="Google Shape;637;p2"/>
          <p:cNvSpPr/>
          <p:nvPr/>
        </p:nvSpPr>
        <p:spPr>
          <a:xfrm>
            <a:off x="10071000" y="1265400"/>
            <a:ext cx="796680" cy="2408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8" name="Google Shape;638;p2"/>
          <p:cNvSpPr/>
          <p:nvPr/>
        </p:nvSpPr>
        <p:spPr>
          <a:xfrm>
            <a:off x="10076040" y="1274760"/>
            <a:ext cx="796680" cy="24084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9" name="Google Shape;639;p2"/>
          <p:cNvSpPr/>
          <p:nvPr/>
        </p:nvSpPr>
        <p:spPr>
          <a:xfrm>
            <a:off x="3182400" y="974880"/>
            <a:ext cx="745920" cy="3956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Measure: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640" name="Google Shape;640;p2"/>
          <p:cNvSpPr/>
          <p:nvPr/>
        </p:nvSpPr>
        <p:spPr>
          <a:xfrm>
            <a:off x="5821200" y="974880"/>
            <a:ext cx="711000" cy="3956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Analyze: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641" name="Google Shape;641;p2"/>
          <p:cNvSpPr/>
          <p:nvPr/>
        </p:nvSpPr>
        <p:spPr>
          <a:xfrm>
            <a:off x="10954440" y="974880"/>
            <a:ext cx="684000" cy="3956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Control:</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642" name="Google Shape;642;p2"/>
          <p:cNvSpPr/>
          <p:nvPr/>
        </p:nvSpPr>
        <p:spPr>
          <a:xfrm>
            <a:off x="8595000" y="974880"/>
            <a:ext cx="725040" cy="3956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Improve: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643" name="Google Shape;643;p2"/>
          <p:cNvSpPr/>
          <p:nvPr/>
        </p:nvSpPr>
        <p:spPr>
          <a:xfrm>
            <a:off x="10080" y="1050840"/>
            <a:ext cx="80136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Key Dates</a:t>
            </a:r>
            <a:endParaRPr b="0" i="0" sz="1000" u="none" cap="none" strike="noStrike">
              <a:solidFill>
                <a:srgbClr val="000000"/>
              </a:solidFill>
              <a:latin typeface="Arial"/>
              <a:ea typeface="Arial"/>
              <a:cs typeface="Arial"/>
              <a:sym typeface="Arial"/>
            </a:endParaRPr>
          </a:p>
        </p:txBody>
      </p:sp>
      <p:cxnSp>
        <p:nvCxnSpPr>
          <p:cNvPr id="644" name="Google Shape;644;p2"/>
          <p:cNvCxnSpPr/>
          <p:nvPr/>
        </p:nvCxnSpPr>
        <p:spPr>
          <a:xfrm>
            <a:off x="2396880" y="972360"/>
            <a:ext cx="360" cy="381600"/>
          </a:xfrm>
          <a:prstGeom prst="straightConnector1">
            <a:avLst/>
          </a:prstGeom>
          <a:noFill/>
          <a:ln cap="flat" cmpd="sng" w="25400">
            <a:solidFill>
              <a:srgbClr val="000000"/>
            </a:solidFill>
            <a:prstDash val="solid"/>
            <a:round/>
            <a:headEnd len="sm" w="sm" type="none"/>
            <a:tailEnd len="sm" w="sm" type="none"/>
          </a:ln>
        </p:spPr>
      </p:cxnSp>
      <p:cxnSp>
        <p:nvCxnSpPr>
          <p:cNvPr id="645" name="Google Shape;645;p2"/>
          <p:cNvCxnSpPr/>
          <p:nvPr/>
        </p:nvCxnSpPr>
        <p:spPr>
          <a:xfrm>
            <a:off x="10288440" y="1001160"/>
            <a:ext cx="360" cy="381240"/>
          </a:xfrm>
          <a:prstGeom prst="straightConnector1">
            <a:avLst/>
          </a:prstGeom>
          <a:noFill/>
          <a:ln cap="flat" cmpd="sng" w="25400">
            <a:solidFill>
              <a:srgbClr val="000000"/>
            </a:solidFill>
            <a:prstDash val="solid"/>
            <a:round/>
            <a:headEnd len="sm" w="sm" type="none"/>
            <a:tailEnd len="sm" w="sm" type="none"/>
          </a:ln>
        </p:spPr>
      </p:cxnSp>
      <p:cxnSp>
        <p:nvCxnSpPr>
          <p:cNvPr id="646" name="Google Shape;646;p2"/>
          <p:cNvCxnSpPr/>
          <p:nvPr/>
        </p:nvCxnSpPr>
        <p:spPr>
          <a:xfrm>
            <a:off x="7992720" y="972360"/>
            <a:ext cx="360" cy="381600"/>
          </a:xfrm>
          <a:prstGeom prst="straightConnector1">
            <a:avLst/>
          </a:prstGeom>
          <a:noFill/>
          <a:ln cap="flat" cmpd="sng" w="25400">
            <a:solidFill>
              <a:srgbClr val="000000"/>
            </a:solidFill>
            <a:prstDash val="solid"/>
            <a:round/>
            <a:headEnd len="sm" w="sm" type="none"/>
            <a:tailEnd len="sm" w="sm" type="none"/>
          </a:ln>
        </p:spPr>
      </p:cxnSp>
      <p:cxnSp>
        <p:nvCxnSpPr>
          <p:cNvPr id="647" name="Google Shape;647;p2"/>
          <p:cNvCxnSpPr/>
          <p:nvPr/>
        </p:nvCxnSpPr>
        <p:spPr>
          <a:xfrm>
            <a:off x="4662000" y="990360"/>
            <a:ext cx="360" cy="381600"/>
          </a:xfrm>
          <a:prstGeom prst="straightConnector1">
            <a:avLst/>
          </a:prstGeom>
          <a:noFill/>
          <a:ln cap="flat" cmpd="sng" w="25400">
            <a:solidFill>
              <a:srgbClr val="000000"/>
            </a:solidFill>
            <a:prstDash val="solid"/>
            <a:round/>
            <a:headEnd len="sm" w="sm" type="none"/>
            <a:tailEnd len="sm" w="sm" type="none"/>
          </a:ln>
        </p:spPr>
      </p:cxnSp>
      <p:sp>
        <p:nvSpPr>
          <p:cNvPr id="648" name="Google Shape;648;p2"/>
          <p:cNvSpPr/>
          <p:nvPr/>
        </p:nvSpPr>
        <p:spPr>
          <a:xfrm>
            <a:off x="1676520" y="6124680"/>
            <a:ext cx="8381520" cy="352080"/>
          </a:xfrm>
          <a:prstGeom prst="rect">
            <a:avLst/>
          </a:prstGeom>
        </p:spPr>
        <p:txBody>
          <a:bodyPr>
            <a:prstTxWarp prst="textPlain"/>
          </a:bodyPr>
          <a:lstStyle/>
          <a:p>
            <a:pPr lvl="0" algn="ctr"/>
            <a:r>
              <a:rPr b="0" i="0">
                <a:ln>
                  <a:noFill/>
                </a:ln>
                <a:solidFill>
                  <a:srgbClr val="C0C0C0"/>
                </a:solidFill>
                <a:latin typeface="Lemon"/>
              </a:rPr>
              <a:t>TEAM MEMBERS</a:t>
            </a:r>
          </a:p>
        </p:txBody>
      </p:sp>
      <p:sp>
        <p:nvSpPr>
          <p:cNvPr id="649" name="Google Shape;649;p2"/>
          <p:cNvSpPr/>
          <p:nvPr/>
        </p:nvSpPr>
        <p:spPr>
          <a:xfrm>
            <a:off x="5668920" y="1371600"/>
            <a:ext cx="1371240" cy="286200"/>
          </a:xfrm>
          <a:prstGeom prst="rect">
            <a:avLst/>
          </a:prstGeom>
          <a:noFill/>
          <a:ln>
            <a:noFill/>
          </a:ln>
        </p:spPr>
        <p:txBody>
          <a:bodyPr anchorCtr="0" anchor="t" bIns="44275" lIns="88900" spcFirstLastPara="1" rIns="88900" wrap="square" tIns="44275">
            <a:spAutoFit/>
          </a:bodyPr>
          <a:lstStyle/>
          <a:p>
            <a:pPr indent="0" lvl="0" marL="0" marR="0" rtl="0" algn="ctr">
              <a:lnSpc>
                <a:spcPct val="100000"/>
              </a:lnSpc>
              <a:spcBef>
                <a:spcPts val="0"/>
              </a:spcBef>
              <a:spcAft>
                <a:spcPts val="0"/>
              </a:spcAft>
              <a:buNone/>
            </a:pPr>
            <a:r>
              <a:rPr b="1" i="0" lang="en-US" sz="1300" u="sng" cap="none" strike="noStrike">
                <a:solidFill>
                  <a:schemeClr val="dk1"/>
                </a:solidFill>
                <a:latin typeface="Arial"/>
                <a:ea typeface="Arial"/>
                <a:cs typeface="Arial"/>
                <a:sym typeface="Arial"/>
              </a:rPr>
              <a:t>ANALYZE</a:t>
            </a:r>
            <a:endParaRPr b="0" i="0" sz="1300" u="none" cap="none" strike="noStrike">
              <a:solidFill>
                <a:srgbClr val="000000"/>
              </a:solidFill>
              <a:latin typeface="Arial"/>
              <a:ea typeface="Arial"/>
              <a:cs typeface="Arial"/>
              <a:sym typeface="Arial"/>
            </a:endParaRPr>
          </a:p>
        </p:txBody>
      </p:sp>
      <p:sp>
        <p:nvSpPr>
          <p:cNvPr id="650" name="Google Shape;650;p2"/>
          <p:cNvSpPr/>
          <p:nvPr/>
        </p:nvSpPr>
        <p:spPr>
          <a:xfrm>
            <a:off x="9590760" y="1371600"/>
            <a:ext cx="1371240" cy="286200"/>
          </a:xfrm>
          <a:prstGeom prst="rect">
            <a:avLst/>
          </a:prstGeom>
          <a:noFill/>
          <a:ln>
            <a:noFill/>
          </a:ln>
        </p:spPr>
        <p:txBody>
          <a:bodyPr anchorCtr="0" anchor="t" bIns="44275" lIns="88900" spcFirstLastPara="1" rIns="88900" wrap="square" tIns="44275">
            <a:spAutoFit/>
          </a:bodyPr>
          <a:lstStyle/>
          <a:p>
            <a:pPr indent="0" lvl="0" marL="0" marR="0" rtl="0" algn="ctr">
              <a:lnSpc>
                <a:spcPct val="100000"/>
              </a:lnSpc>
              <a:spcBef>
                <a:spcPts val="0"/>
              </a:spcBef>
              <a:spcAft>
                <a:spcPts val="0"/>
              </a:spcAft>
              <a:buNone/>
            </a:pPr>
            <a:r>
              <a:rPr b="1" i="0" lang="en-US" sz="1300" u="sng" cap="none" strike="noStrike">
                <a:solidFill>
                  <a:schemeClr val="dk1"/>
                </a:solidFill>
                <a:latin typeface="Arial"/>
                <a:ea typeface="Arial"/>
                <a:cs typeface="Arial"/>
                <a:sym typeface="Arial"/>
              </a:rPr>
              <a:t>IMPROVE</a:t>
            </a:r>
            <a:endParaRPr b="0" i="0" sz="1300" u="none" cap="none" strike="noStrike">
              <a:solidFill>
                <a:srgbClr val="000000"/>
              </a:solidFill>
              <a:latin typeface="Arial"/>
              <a:ea typeface="Arial"/>
              <a:cs typeface="Arial"/>
              <a:sym typeface="Arial"/>
            </a:endParaRPr>
          </a:p>
        </p:txBody>
      </p:sp>
      <p:cxnSp>
        <p:nvCxnSpPr>
          <p:cNvPr id="651" name="Google Shape;651;p2"/>
          <p:cNvCxnSpPr/>
          <p:nvPr/>
        </p:nvCxnSpPr>
        <p:spPr>
          <a:xfrm>
            <a:off x="8001000" y="1447560"/>
            <a:ext cx="38160" cy="4597920"/>
          </a:xfrm>
          <a:prstGeom prst="straightConnector1">
            <a:avLst/>
          </a:prstGeom>
          <a:noFill/>
          <a:ln cap="rnd" cmpd="sng" w="12700">
            <a:solidFill>
              <a:srgbClr val="000000"/>
            </a:solidFill>
            <a:prstDash val="dot"/>
            <a:round/>
            <a:headEnd len="sm" w="sm" type="none"/>
            <a:tailEnd len="sm" w="sm" type="none"/>
          </a:ln>
        </p:spPr>
      </p:cxnSp>
      <p:sp>
        <p:nvSpPr>
          <p:cNvPr id="652" name="Google Shape;652;p2"/>
          <p:cNvSpPr/>
          <p:nvPr/>
        </p:nvSpPr>
        <p:spPr>
          <a:xfrm>
            <a:off x="4851360" y="698400"/>
            <a:ext cx="5816160" cy="215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3" name="Google Shape;653;p2"/>
          <p:cNvSpPr/>
          <p:nvPr/>
        </p:nvSpPr>
        <p:spPr>
          <a:xfrm>
            <a:off x="5937840" y="571320"/>
            <a:ext cx="5040000" cy="2736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200" u="none" cap="none" strike="noStrike">
                <a:solidFill>
                  <a:schemeClr val="dk2"/>
                </a:solidFill>
                <a:latin typeface="Arial"/>
                <a:ea typeface="Arial"/>
                <a:cs typeface="Arial"/>
                <a:sym typeface="Arial"/>
              </a:rPr>
              <a:t>Process owner: Dan Tully</a:t>
            </a:r>
            <a:endParaRPr b="0" i="0" sz="1200" u="none" cap="none" strike="noStrike">
              <a:solidFill>
                <a:srgbClr val="000000"/>
              </a:solidFill>
              <a:latin typeface="Arial"/>
              <a:ea typeface="Arial"/>
              <a:cs typeface="Arial"/>
              <a:sym typeface="Arial"/>
            </a:endParaRPr>
          </a:p>
        </p:txBody>
      </p:sp>
      <p:cxnSp>
        <p:nvCxnSpPr>
          <p:cNvPr id="654" name="Google Shape;654;p2"/>
          <p:cNvCxnSpPr/>
          <p:nvPr/>
        </p:nvCxnSpPr>
        <p:spPr>
          <a:xfrm>
            <a:off x="2398320" y="1384200"/>
            <a:ext cx="360" cy="4724640"/>
          </a:xfrm>
          <a:prstGeom prst="straightConnector1">
            <a:avLst/>
          </a:prstGeom>
          <a:noFill/>
          <a:ln cap="rnd" cmpd="sng" w="12700">
            <a:solidFill>
              <a:srgbClr val="000000"/>
            </a:solidFill>
            <a:prstDash val="dot"/>
            <a:round/>
            <a:headEnd len="sm" w="sm" type="none"/>
            <a:tailEnd len="sm" w="sm" type="none"/>
          </a:ln>
        </p:spPr>
      </p:cxnSp>
      <p:cxnSp>
        <p:nvCxnSpPr>
          <p:cNvPr id="655" name="Google Shape;655;p2"/>
          <p:cNvCxnSpPr/>
          <p:nvPr/>
        </p:nvCxnSpPr>
        <p:spPr>
          <a:xfrm flipH="1" rot="10800000">
            <a:off x="8023680" y="4272480"/>
            <a:ext cx="3957840" cy="11520"/>
          </a:xfrm>
          <a:prstGeom prst="straightConnector1">
            <a:avLst/>
          </a:prstGeom>
          <a:noFill/>
          <a:ln cap="flat" cmpd="sng" w="12700">
            <a:solidFill>
              <a:srgbClr val="000000"/>
            </a:solidFill>
            <a:prstDash val="dot"/>
            <a:round/>
            <a:headEnd len="sm" w="sm" type="none"/>
            <a:tailEnd len="sm" w="sm" type="none"/>
          </a:ln>
        </p:spPr>
      </p:cxnSp>
      <p:sp>
        <p:nvSpPr>
          <p:cNvPr id="656" name="Google Shape;656;p2"/>
          <p:cNvSpPr/>
          <p:nvPr/>
        </p:nvSpPr>
        <p:spPr>
          <a:xfrm>
            <a:off x="9639360" y="4232880"/>
            <a:ext cx="1371240" cy="286200"/>
          </a:xfrm>
          <a:prstGeom prst="rect">
            <a:avLst/>
          </a:prstGeom>
          <a:noFill/>
          <a:ln>
            <a:noFill/>
          </a:ln>
        </p:spPr>
        <p:txBody>
          <a:bodyPr anchorCtr="0" anchor="t" bIns="44275" lIns="88900" spcFirstLastPara="1" rIns="88900" wrap="square" tIns="44275">
            <a:spAutoFit/>
          </a:bodyPr>
          <a:lstStyle/>
          <a:p>
            <a:pPr indent="0" lvl="0" marL="0" marR="0" rtl="0" algn="ctr">
              <a:lnSpc>
                <a:spcPct val="100000"/>
              </a:lnSpc>
              <a:spcBef>
                <a:spcPts val="0"/>
              </a:spcBef>
              <a:spcAft>
                <a:spcPts val="0"/>
              </a:spcAft>
              <a:buNone/>
            </a:pPr>
            <a:r>
              <a:rPr b="1" i="0" lang="en-US" sz="1300" u="sng" cap="none" strike="noStrike">
                <a:solidFill>
                  <a:schemeClr val="dk1"/>
                </a:solidFill>
                <a:latin typeface="Arial"/>
                <a:ea typeface="Arial"/>
                <a:cs typeface="Arial"/>
                <a:sym typeface="Arial"/>
              </a:rPr>
              <a:t>CONTROL</a:t>
            </a:r>
            <a:endParaRPr b="0" i="0" sz="1300" u="none" cap="none" strike="noStrike">
              <a:solidFill>
                <a:srgbClr val="000000"/>
              </a:solidFill>
              <a:latin typeface="Arial"/>
              <a:ea typeface="Arial"/>
              <a:cs typeface="Arial"/>
              <a:sym typeface="Arial"/>
            </a:endParaRPr>
          </a:p>
        </p:txBody>
      </p:sp>
      <p:sp>
        <p:nvSpPr>
          <p:cNvPr id="657" name="Google Shape;657;p2"/>
          <p:cNvSpPr/>
          <p:nvPr/>
        </p:nvSpPr>
        <p:spPr>
          <a:xfrm>
            <a:off x="3182400" y="1143000"/>
            <a:ext cx="85104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October 20</a:t>
            </a:r>
            <a:endParaRPr b="0" i="0" sz="1000" u="none" cap="none" strike="noStrike">
              <a:solidFill>
                <a:srgbClr val="000000"/>
              </a:solidFill>
              <a:latin typeface="Arial"/>
              <a:ea typeface="Arial"/>
              <a:cs typeface="Arial"/>
              <a:sym typeface="Arial"/>
            </a:endParaRPr>
          </a:p>
        </p:txBody>
      </p:sp>
      <p:sp>
        <p:nvSpPr>
          <p:cNvPr id="658" name="Google Shape;658;p2"/>
          <p:cNvSpPr/>
          <p:nvPr/>
        </p:nvSpPr>
        <p:spPr>
          <a:xfrm>
            <a:off x="5815440" y="1143000"/>
            <a:ext cx="98568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November 17</a:t>
            </a:r>
            <a:endParaRPr b="0" i="0" sz="1000" u="none" cap="none" strike="noStrike">
              <a:solidFill>
                <a:srgbClr val="000000"/>
              </a:solidFill>
              <a:latin typeface="Arial"/>
              <a:ea typeface="Arial"/>
              <a:cs typeface="Arial"/>
              <a:sym typeface="Arial"/>
            </a:endParaRPr>
          </a:p>
        </p:txBody>
      </p:sp>
      <p:sp>
        <p:nvSpPr>
          <p:cNvPr id="659" name="Google Shape;659;p2"/>
          <p:cNvSpPr/>
          <p:nvPr/>
        </p:nvSpPr>
        <p:spPr>
          <a:xfrm>
            <a:off x="8589240" y="1143000"/>
            <a:ext cx="98568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November 24</a:t>
            </a:r>
            <a:endParaRPr b="0" i="0" sz="1000" u="none" cap="none" strike="noStrike">
              <a:solidFill>
                <a:srgbClr val="000000"/>
              </a:solidFill>
              <a:latin typeface="Arial"/>
              <a:ea typeface="Arial"/>
              <a:cs typeface="Arial"/>
              <a:sym typeface="Arial"/>
            </a:endParaRPr>
          </a:p>
        </p:txBody>
      </p:sp>
      <p:sp>
        <p:nvSpPr>
          <p:cNvPr id="660" name="Google Shape;660;p2"/>
          <p:cNvSpPr/>
          <p:nvPr/>
        </p:nvSpPr>
        <p:spPr>
          <a:xfrm>
            <a:off x="10960560" y="1143000"/>
            <a:ext cx="90720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December 6</a:t>
            </a:r>
            <a:endParaRPr b="0" i="0" sz="1000" u="none" cap="none" strike="noStrike">
              <a:solidFill>
                <a:srgbClr val="000000"/>
              </a:solidFill>
              <a:latin typeface="Arial"/>
              <a:ea typeface="Arial"/>
              <a:cs typeface="Arial"/>
              <a:sym typeface="Arial"/>
            </a:endParaRPr>
          </a:p>
        </p:txBody>
      </p:sp>
      <p:sp>
        <p:nvSpPr>
          <p:cNvPr id="661" name="Google Shape;661;p2"/>
          <p:cNvSpPr/>
          <p:nvPr/>
        </p:nvSpPr>
        <p:spPr>
          <a:xfrm>
            <a:off x="1676520" y="6303960"/>
            <a:ext cx="8838720" cy="36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Dan, Site Property Managers, and Stakeholders</a:t>
            </a:r>
            <a:endParaRPr b="0" i="0" sz="1800" u="none" cap="none" strike="noStrike">
              <a:solidFill>
                <a:srgbClr val="000000"/>
              </a:solidFill>
              <a:latin typeface="Arial"/>
              <a:ea typeface="Arial"/>
              <a:cs typeface="Arial"/>
              <a:sym typeface="Arial"/>
            </a:endParaRPr>
          </a:p>
        </p:txBody>
      </p:sp>
      <p:sp>
        <p:nvSpPr>
          <p:cNvPr id="662" name="Google Shape;662;p2"/>
          <p:cNvSpPr/>
          <p:nvPr/>
        </p:nvSpPr>
        <p:spPr>
          <a:xfrm>
            <a:off x="1229040" y="1143000"/>
            <a:ext cx="780480" cy="243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October 6</a:t>
            </a:r>
            <a:endParaRPr b="0" i="0" sz="1000" u="none" cap="none" strike="noStrike">
              <a:solidFill>
                <a:srgbClr val="000000"/>
              </a:solidFill>
              <a:latin typeface="Arial"/>
              <a:ea typeface="Arial"/>
              <a:cs typeface="Arial"/>
              <a:sym typeface="Arial"/>
            </a:endParaRPr>
          </a:p>
        </p:txBody>
      </p:sp>
      <p:sp>
        <p:nvSpPr>
          <p:cNvPr id="663" name="Google Shape;663;p2"/>
          <p:cNvSpPr/>
          <p:nvPr/>
        </p:nvSpPr>
        <p:spPr>
          <a:xfrm rot="5400000">
            <a:off x="-542160" y="2293560"/>
            <a:ext cx="1828440" cy="304560"/>
          </a:xfrm>
          <a:prstGeom prst="rect">
            <a:avLst/>
          </a:prstGeom>
        </p:spPr>
        <p:txBody>
          <a:bodyPr>
            <a:prstTxWarp prst="textPlain"/>
          </a:bodyPr>
          <a:lstStyle/>
          <a:p>
            <a:pPr lvl="0" algn="ctr"/>
            <a:r>
              <a:rPr b="0" i="0">
                <a:ln>
                  <a:noFill/>
                </a:ln>
                <a:solidFill>
                  <a:srgbClr val="FF9900"/>
                </a:solidFill>
                <a:latin typeface="Limelight"/>
              </a:rPr>
              <a:t>SLOW</a:t>
            </a:r>
          </a:p>
        </p:txBody>
      </p:sp>
      <p:sp>
        <p:nvSpPr>
          <p:cNvPr id="664" name="Google Shape;664;p2"/>
          <p:cNvSpPr/>
          <p:nvPr/>
        </p:nvSpPr>
        <p:spPr>
          <a:xfrm>
            <a:off x="618480" y="1761840"/>
            <a:ext cx="1904760" cy="18730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sng" cap="none" strike="noStrike">
                <a:solidFill>
                  <a:schemeClr val="dk1"/>
                </a:solidFill>
                <a:latin typeface="Arial Narrow"/>
                <a:ea typeface="Arial Narrow"/>
                <a:cs typeface="Arial Narrow"/>
                <a:sym typeface="Arial Narrow"/>
              </a:rPr>
              <a:t>Problem Statement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00" u="none" cap="none" strike="noStrike">
                <a:solidFill>
                  <a:schemeClr val="dk1"/>
                </a:solidFill>
                <a:latin typeface="Arial Narrow"/>
                <a:ea typeface="Arial Narrow"/>
                <a:cs typeface="Arial Narrow"/>
                <a:sym typeface="Arial Narrow"/>
              </a:rPr>
              <a:t>Cycle time for completing the quality survey averaged 198 minutes.  Document formatting, defects and being a predominantly manual process caused major delays and missed deadlines.</a:t>
            </a:r>
            <a:endParaRPr b="0" i="0" sz="1300" u="none" cap="none" strike="noStrike">
              <a:solidFill>
                <a:srgbClr val="000000"/>
              </a:solidFill>
              <a:latin typeface="Arial"/>
              <a:ea typeface="Arial"/>
              <a:cs typeface="Arial"/>
              <a:sym typeface="Arial"/>
            </a:endParaRPr>
          </a:p>
        </p:txBody>
      </p:sp>
      <p:sp>
        <p:nvSpPr>
          <p:cNvPr id="665" name="Google Shape;665;p2"/>
          <p:cNvSpPr/>
          <p:nvPr/>
        </p:nvSpPr>
        <p:spPr>
          <a:xfrm>
            <a:off x="162720" y="3950280"/>
            <a:ext cx="1722600" cy="16293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sng" cap="none" strike="noStrike">
                <a:solidFill>
                  <a:schemeClr val="dk1"/>
                </a:solidFill>
                <a:latin typeface="Arial Narrow"/>
                <a:ea typeface="Arial Narrow"/>
                <a:cs typeface="Arial Narrow"/>
                <a:sym typeface="Arial Narrow"/>
              </a:rPr>
              <a:t>Business Impact</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00" u="none" cap="none" strike="noStrike">
                <a:solidFill>
                  <a:schemeClr val="dk1"/>
                </a:solidFill>
                <a:latin typeface="Arial Narrow"/>
                <a:ea typeface="Arial Narrow"/>
                <a:cs typeface="Arial Narrow"/>
                <a:sym typeface="Arial Narrow"/>
              </a:rPr>
              <a:t>The average labor wage is $50/hr, therefore it costs $165 per Quality survey! At 120 surveys a year this process costs $19,800 annually.</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666" name="Google Shape;666;p2"/>
          <p:cNvSpPr/>
          <p:nvPr/>
        </p:nvSpPr>
        <p:spPr>
          <a:xfrm rot="5400000">
            <a:off x="982080" y="4421160"/>
            <a:ext cx="2285640" cy="380520"/>
          </a:xfrm>
          <a:prstGeom prst="rect">
            <a:avLst/>
          </a:prstGeom>
        </p:spPr>
        <p:txBody>
          <a:bodyPr>
            <a:prstTxWarp prst="textPlain"/>
          </a:bodyPr>
          <a:lstStyle/>
          <a:p>
            <a:pPr lvl="0" algn="ctr"/>
            <a:r>
              <a:rPr b="0" i="0">
                <a:ln>
                  <a:noFill/>
                </a:ln>
                <a:solidFill>
                  <a:srgbClr val="FF9900"/>
                </a:solidFill>
                <a:latin typeface="Limelight"/>
              </a:rPr>
              <a:t>Waste</a:t>
            </a:r>
          </a:p>
        </p:txBody>
      </p:sp>
      <p:sp>
        <p:nvSpPr>
          <p:cNvPr id="667" name="Google Shape;667;p2"/>
          <p:cNvSpPr/>
          <p:nvPr/>
        </p:nvSpPr>
        <p:spPr>
          <a:xfrm>
            <a:off x="8039160" y="4485600"/>
            <a:ext cx="4114440" cy="7606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 SharePoint standardizes the formatting and eliminates NVA steps (i.e. data omissions) when controls are applied.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 User Authentication and tracking in SharePoint.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dk1"/>
                </a:solidFill>
                <a:latin typeface="Arial"/>
                <a:ea typeface="Arial"/>
                <a:cs typeface="Arial"/>
                <a:sym typeface="Arial"/>
              </a:rPr>
              <a:t> Easier archiving and data analysis in SharePoint.</a:t>
            </a:r>
            <a:endParaRPr b="0" i="0" sz="1100" u="none" cap="none" strike="noStrike">
              <a:solidFill>
                <a:srgbClr val="000000"/>
              </a:solidFill>
              <a:latin typeface="Arial"/>
              <a:ea typeface="Arial"/>
              <a:cs typeface="Arial"/>
              <a:sym typeface="Arial"/>
            </a:endParaRPr>
          </a:p>
        </p:txBody>
      </p:sp>
      <p:sp>
        <p:nvSpPr>
          <p:cNvPr id="668" name="Google Shape;668;p2"/>
          <p:cNvSpPr/>
          <p:nvPr/>
        </p:nvSpPr>
        <p:spPr>
          <a:xfrm>
            <a:off x="0" y="6611760"/>
            <a:ext cx="12191760" cy="245880"/>
          </a:xfrm>
          <a:prstGeom prst="rect">
            <a:avLst/>
          </a:prstGeom>
          <a:solidFill>
            <a:schemeClr val="accent2"/>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1000" u="none" cap="none" strike="noStrike">
              <a:solidFill>
                <a:srgbClr val="FF9900"/>
              </a:solidFill>
              <a:latin typeface="Arial"/>
              <a:ea typeface="Arial"/>
              <a:cs typeface="Arial"/>
              <a:sym typeface="Arial"/>
            </a:endParaRPr>
          </a:p>
        </p:txBody>
      </p:sp>
      <p:cxnSp>
        <p:nvCxnSpPr>
          <p:cNvPr id="669" name="Google Shape;669;p2"/>
          <p:cNvCxnSpPr/>
          <p:nvPr/>
        </p:nvCxnSpPr>
        <p:spPr>
          <a:xfrm>
            <a:off x="771840" y="1171440"/>
            <a:ext cx="225360" cy="360"/>
          </a:xfrm>
          <a:prstGeom prst="straightConnector1">
            <a:avLst/>
          </a:prstGeom>
          <a:noFill/>
          <a:ln cap="flat" cmpd="sng" w="9525">
            <a:solidFill>
              <a:srgbClr val="000000"/>
            </a:solidFill>
            <a:prstDash val="solid"/>
            <a:round/>
            <a:headEnd len="sm" w="sm" type="none"/>
            <a:tailEnd len="med" w="med" type="stealth"/>
          </a:ln>
        </p:spPr>
      </p:cxnSp>
      <p:sp>
        <p:nvSpPr>
          <p:cNvPr id="670" name="Google Shape;670;p2"/>
          <p:cNvSpPr/>
          <p:nvPr/>
        </p:nvSpPr>
        <p:spPr>
          <a:xfrm>
            <a:off x="8167680" y="1625760"/>
            <a:ext cx="3866760" cy="367920"/>
          </a:xfrm>
          <a:prstGeom prst="rect">
            <a:avLst/>
          </a:prstGeom>
        </p:spPr>
        <p:txBody>
          <a:bodyPr>
            <a:prstTxWarp prst="textPlain"/>
          </a:bodyPr>
          <a:lstStyle/>
          <a:p>
            <a:pPr lvl="0" algn="ctr"/>
            <a:r>
              <a:rPr b="0" i="0">
                <a:ln>
                  <a:noFill/>
                </a:ln>
                <a:solidFill>
                  <a:srgbClr val="FF9900"/>
                </a:solidFill>
                <a:latin typeface="Limelight"/>
              </a:rPr>
              <a:t>SharePoint</a:t>
            </a:r>
          </a:p>
        </p:txBody>
      </p:sp>
      <p:sp>
        <p:nvSpPr>
          <p:cNvPr id="671" name="Google Shape;671;p2"/>
          <p:cNvSpPr/>
          <p:nvPr/>
        </p:nvSpPr>
        <p:spPr>
          <a:xfrm>
            <a:off x="8028000" y="3269520"/>
            <a:ext cx="2751840" cy="760680"/>
          </a:xfrm>
          <a:prstGeom prst="rect">
            <a:avLst/>
          </a:prstGeom>
          <a:noFill/>
          <a:ln>
            <a:noFill/>
          </a:ln>
        </p:spPr>
        <p:txBody>
          <a:bodyPr anchorCtr="0" anchor="t" bIns="45700" lIns="91425" spcFirstLastPara="1" rIns="91425" wrap="square" tIns="45700">
            <a:spAutoFit/>
          </a:bodyPr>
          <a:lstStyle/>
          <a:p>
            <a:pPr indent="-69850" lvl="0" marL="0" marR="0" rtl="0" algn="l">
              <a:lnSpc>
                <a:spcPct val="100000"/>
              </a:lnSpc>
              <a:spcBef>
                <a:spcPts val="0"/>
              </a:spcBef>
              <a:spcAft>
                <a:spcPts val="0"/>
              </a:spcAft>
              <a:buClr>
                <a:srgbClr val="000000"/>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 Cycle time reduced to an avg. 66 minutes!</a:t>
            </a:r>
            <a:endParaRPr b="0" i="0" sz="1100" u="none" cap="none" strike="noStrike">
              <a:solidFill>
                <a:srgbClr val="000000"/>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 Labor savings avg. 264 hours annually!</a:t>
            </a:r>
            <a:endParaRPr b="0" i="0" sz="1100" u="none" cap="none" strike="noStrike">
              <a:solidFill>
                <a:srgbClr val="000000"/>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 Cost savings avg. $13,200 annually!</a:t>
            </a:r>
            <a:endParaRPr b="0" i="0" sz="1100" u="none" cap="none" strike="noStrike">
              <a:solidFill>
                <a:srgbClr val="000000"/>
              </a:solidFill>
              <a:latin typeface="Arial"/>
              <a:ea typeface="Arial"/>
              <a:cs typeface="Arial"/>
              <a:sym typeface="Arial"/>
            </a:endParaRPr>
          </a:p>
          <a:p>
            <a:pPr indent="-69850" lvl="0" marL="0" marR="0" rtl="0" algn="l">
              <a:lnSpc>
                <a:spcPct val="100000"/>
              </a:lnSpc>
              <a:spcBef>
                <a:spcPts val="0"/>
              </a:spcBef>
              <a:spcAft>
                <a:spcPts val="0"/>
              </a:spcAft>
              <a:buClr>
                <a:srgbClr val="000000"/>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 SQL raised from 1.2 to 3.8!</a:t>
            </a:r>
            <a:endParaRPr b="0" i="0" sz="1100" u="none" cap="none" strike="noStrike">
              <a:solidFill>
                <a:srgbClr val="000000"/>
              </a:solidFill>
              <a:latin typeface="Arial"/>
              <a:ea typeface="Arial"/>
              <a:cs typeface="Arial"/>
              <a:sym typeface="Arial"/>
            </a:endParaRPr>
          </a:p>
        </p:txBody>
      </p:sp>
      <p:sp>
        <p:nvSpPr>
          <p:cNvPr id="672" name="Google Shape;672;p2"/>
          <p:cNvSpPr/>
          <p:nvPr/>
        </p:nvSpPr>
        <p:spPr>
          <a:xfrm>
            <a:off x="10605600" y="1973880"/>
            <a:ext cx="1244160" cy="6393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sng" cap="none" strike="noStrike">
                <a:solidFill>
                  <a:schemeClr val="dk1"/>
                </a:solidFill>
                <a:latin typeface="Times New Roman"/>
                <a:ea typeface="Times New Roman"/>
                <a:cs typeface="Times New Roman"/>
                <a:sym typeface="Times New Roman"/>
              </a:rPr>
              <a:t>Hypothesis Test</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H</a:t>
            </a:r>
            <a:r>
              <a:rPr b="0" baseline="-25000" i="0" lang="en-US" sz="1100" u="none" cap="none" strike="noStrike">
                <a:solidFill>
                  <a:schemeClr val="dk1"/>
                </a:solidFill>
                <a:latin typeface="Times New Roman"/>
                <a:ea typeface="Times New Roman"/>
                <a:cs typeface="Times New Roman"/>
                <a:sym typeface="Times New Roman"/>
              </a:rPr>
              <a:t>o</a:t>
            </a:r>
            <a:r>
              <a:rPr b="0" i="0" lang="en-US" sz="1100" u="none" cap="none" strike="noStrike">
                <a:solidFill>
                  <a:schemeClr val="dk1"/>
                </a:solidFill>
                <a:latin typeface="Times New Roman"/>
                <a:ea typeface="Times New Roman"/>
                <a:cs typeface="Times New Roman"/>
                <a:sym typeface="Times New Roman"/>
              </a:rPr>
              <a:t>: µ</a:t>
            </a:r>
            <a:r>
              <a:rPr b="0" baseline="-25000" i="0" lang="en-US" sz="1100" u="none" cap="none" strike="noStrike">
                <a:solidFill>
                  <a:schemeClr val="dk1"/>
                </a:solidFill>
                <a:latin typeface="Times New Roman"/>
                <a:ea typeface="Times New Roman"/>
                <a:cs typeface="Times New Roman"/>
                <a:sym typeface="Times New Roman"/>
              </a:rPr>
              <a:t>1</a:t>
            </a:r>
            <a:r>
              <a:rPr b="0" i="0" lang="en-US" sz="1100" u="none" cap="none" strike="noStrike">
                <a:solidFill>
                  <a:schemeClr val="dk1"/>
                </a:solidFill>
                <a:latin typeface="Times New Roman"/>
                <a:ea typeface="Times New Roman"/>
                <a:cs typeface="Times New Roman"/>
                <a:sym typeface="Times New Roman"/>
              </a:rPr>
              <a:t> ≤ µ</a:t>
            </a:r>
            <a:r>
              <a:rPr b="0" baseline="-25000" i="0" lang="en-US" sz="1100" u="none" cap="none" strike="noStrike">
                <a:solidFill>
                  <a:schemeClr val="dk1"/>
                </a:solidFill>
                <a:latin typeface="Times New Roman"/>
                <a:ea typeface="Times New Roman"/>
                <a:cs typeface="Times New Roman"/>
                <a:sym typeface="Times New Roman"/>
              </a:rPr>
              <a:t>2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100" u="none" cap="none" strike="noStrike">
                <a:solidFill>
                  <a:schemeClr val="dk1"/>
                </a:solidFill>
                <a:latin typeface="Times New Roman"/>
                <a:ea typeface="Times New Roman"/>
                <a:cs typeface="Times New Roman"/>
                <a:sym typeface="Times New Roman"/>
              </a:rPr>
              <a:t>H</a:t>
            </a:r>
            <a:r>
              <a:rPr b="0" baseline="-25000" i="0" lang="en-US" sz="1100" u="none" cap="none" strike="noStrike">
                <a:solidFill>
                  <a:schemeClr val="dk1"/>
                </a:solidFill>
                <a:latin typeface="Times New Roman"/>
                <a:ea typeface="Times New Roman"/>
                <a:cs typeface="Times New Roman"/>
                <a:sym typeface="Times New Roman"/>
              </a:rPr>
              <a:t>a</a:t>
            </a:r>
            <a:r>
              <a:rPr b="0" i="0" lang="en-US" sz="1100" u="none" cap="none" strike="noStrike">
                <a:solidFill>
                  <a:schemeClr val="dk1"/>
                </a:solidFill>
                <a:latin typeface="Times New Roman"/>
                <a:ea typeface="Times New Roman"/>
                <a:cs typeface="Times New Roman"/>
                <a:sym typeface="Times New Roman"/>
              </a:rPr>
              <a:t>: µ</a:t>
            </a:r>
            <a:r>
              <a:rPr b="0" baseline="-25000" i="0" lang="en-US" sz="1100" u="none" cap="none" strike="noStrike">
                <a:solidFill>
                  <a:schemeClr val="dk1"/>
                </a:solidFill>
                <a:latin typeface="Times New Roman"/>
                <a:ea typeface="Times New Roman"/>
                <a:cs typeface="Times New Roman"/>
                <a:sym typeface="Times New Roman"/>
              </a:rPr>
              <a:t>1</a:t>
            </a:r>
            <a:r>
              <a:rPr b="0" i="0" lang="en-US" sz="1100" u="none" cap="none" strike="noStrike">
                <a:solidFill>
                  <a:schemeClr val="dk1"/>
                </a:solidFill>
                <a:latin typeface="Times New Roman"/>
                <a:ea typeface="Times New Roman"/>
                <a:cs typeface="Times New Roman"/>
                <a:sym typeface="Times New Roman"/>
              </a:rPr>
              <a:t> &gt; µ</a:t>
            </a:r>
            <a:r>
              <a:rPr b="0" baseline="-25000" i="0" lang="en-US" sz="1100" u="none" cap="none" strike="noStrike">
                <a:solidFill>
                  <a:schemeClr val="dk1"/>
                </a:solidFill>
                <a:latin typeface="Times New Roman"/>
                <a:ea typeface="Times New Roman"/>
                <a:cs typeface="Times New Roman"/>
                <a:sym typeface="Times New Roman"/>
              </a:rPr>
              <a:t>2</a:t>
            </a:r>
            <a:endParaRPr b="0" i="0" sz="1100" u="none" cap="none" strike="noStrike">
              <a:solidFill>
                <a:srgbClr val="000000"/>
              </a:solidFill>
              <a:latin typeface="Arial"/>
              <a:ea typeface="Arial"/>
              <a:cs typeface="Arial"/>
              <a:sym typeface="Arial"/>
            </a:endParaRPr>
          </a:p>
        </p:txBody>
      </p:sp>
      <p:sp>
        <p:nvSpPr>
          <p:cNvPr id="673" name="Google Shape;673;p2"/>
          <p:cNvSpPr/>
          <p:nvPr/>
        </p:nvSpPr>
        <p:spPr>
          <a:xfrm>
            <a:off x="10360440" y="3766680"/>
            <a:ext cx="939600" cy="27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chemeClr val="dk1"/>
                </a:solidFill>
                <a:latin typeface="Times New Roman"/>
                <a:ea typeface="Times New Roman"/>
                <a:cs typeface="Times New Roman"/>
                <a:sym typeface="Times New Roman"/>
              </a:rPr>
              <a:t>P-</a:t>
            </a:r>
            <a:r>
              <a:rPr b="0" i="0" lang="en-US" sz="1200" u="none" cap="none" strike="noStrike">
                <a:solidFill>
                  <a:schemeClr val="dk1"/>
                </a:solidFill>
                <a:latin typeface="Times New Roman"/>
                <a:ea typeface="Times New Roman"/>
                <a:cs typeface="Times New Roman"/>
                <a:sym typeface="Times New Roman"/>
              </a:rPr>
              <a:t>value </a:t>
            </a:r>
            <a:r>
              <a:rPr b="0" i="1" lang="en-US" sz="1200" u="none" cap="none" strike="noStrike">
                <a:solidFill>
                  <a:schemeClr val="dk1"/>
                </a:solidFill>
                <a:latin typeface="Calibri"/>
                <a:ea typeface="Calibri"/>
                <a:cs typeface="Calibri"/>
                <a:sym typeface="Calibri"/>
              </a:rPr>
              <a:t>≈ 0</a:t>
            </a:r>
            <a:endParaRPr b="0" i="0" sz="1200" u="none" cap="none" strike="noStrike">
              <a:solidFill>
                <a:srgbClr val="000000"/>
              </a:solidFill>
              <a:latin typeface="Arial"/>
              <a:ea typeface="Arial"/>
              <a:cs typeface="Arial"/>
              <a:sym typeface="Arial"/>
            </a:endParaRPr>
          </a:p>
        </p:txBody>
      </p:sp>
      <p:sp>
        <p:nvSpPr>
          <p:cNvPr id="674" name="Google Shape;674;p2"/>
          <p:cNvSpPr/>
          <p:nvPr/>
        </p:nvSpPr>
        <p:spPr>
          <a:xfrm>
            <a:off x="9628920" y="4039560"/>
            <a:ext cx="1333080" cy="190080"/>
          </a:xfrm>
          <a:prstGeom prst="rect">
            <a:avLst/>
          </a:prstGeom>
        </p:spPr>
        <p:txBody>
          <a:bodyPr>
            <a:prstTxWarp prst="textPlain"/>
          </a:bodyPr>
          <a:lstStyle/>
          <a:p>
            <a:pPr lvl="0" algn="ctr"/>
            <a:r>
              <a:rPr b="0" i="0">
                <a:ln>
                  <a:noFill/>
                </a:ln>
                <a:solidFill>
                  <a:srgbClr val="FF9900"/>
                </a:solidFill>
                <a:latin typeface="Limelight"/>
              </a:rPr>
              <a:t>Success</a:t>
            </a:r>
          </a:p>
        </p:txBody>
      </p:sp>
      <p:pic>
        <p:nvPicPr>
          <p:cNvPr id="675" name="Google Shape;675;p2"/>
          <p:cNvPicPr preferRelativeResize="0"/>
          <p:nvPr/>
        </p:nvPicPr>
        <p:blipFill rotWithShape="1">
          <a:blip r:embed="rId4">
            <a:alphaModFix/>
          </a:blip>
          <a:srcRect b="0" l="0" r="0" t="0"/>
          <a:stretch/>
        </p:blipFill>
        <p:spPr>
          <a:xfrm>
            <a:off x="274680" y="11160"/>
            <a:ext cx="834840" cy="860040"/>
          </a:xfrm>
          <a:prstGeom prst="rect">
            <a:avLst/>
          </a:prstGeom>
          <a:noFill/>
          <a:ln>
            <a:noFill/>
          </a:ln>
        </p:spPr>
      </p:pic>
      <p:graphicFrame>
        <p:nvGraphicFramePr>
          <p:cNvPr id="676" name="Google Shape;676;p2"/>
          <p:cNvGraphicFramePr/>
          <p:nvPr/>
        </p:nvGraphicFramePr>
        <p:xfrm>
          <a:off x="2450160" y="1684080"/>
          <a:ext cx="3000000" cy="3000000"/>
        </p:xfrm>
        <a:graphic>
          <a:graphicData uri="http://schemas.openxmlformats.org/drawingml/2006/table">
            <a:tbl>
              <a:tblPr>
                <a:noFill/>
                <a:tableStyleId>{6BDCDED5-CF90-458C-ACCD-47A764E01AC3}</a:tableStyleId>
              </a:tblPr>
              <a:tblGrid>
                <a:gridCol w="677525"/>
                <a:gridCol w="634675"/>
                <a:gridCol w="634675"/>
              </a:tblGrid>
              <a:tr h="180725">
                <a:tc rowSpan="6">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Arial"/>
                          <a:ea typeface="Arial"/>
                          <a:cs typeface="Arial"/>
                          <a:sym typeface="Arial"/>
                        </a:rPr>
                        <a:t>Quality Survey Labor  </a:t>
                      </a:r>
                      <a:br>
                        <a:rPr lang="en-US" sz="1100" u="none" cap="none" strike="noStrike"/>
                      </a:br>
                      <a:r>
                        <a:rPr b="0" lang="en-US" sz="1100" u="none" cap="none" strike="noStrike">
                          <a:solidFill>
                            <a:schemeClr val="dk1"/>
                          </a:solidFill>
                          <a:latin typeface="Arial"/>
                          <a:ea typeface="Arial"/>
                          <a:cs typeface="Arial"/>
                          <a:sym typeface="Arial"/>
                        </a:rPr>
                        <a:t>Cycle time (Min)</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192</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Arial"/>
                          <a:ea typeface="Arial"/>
                          <a:cs typeface="Arial"/>
                          <a:sym typeface="Arial"/>
                        </a:rPr>
                        <a:t>204</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vMerge="1"/>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192</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204</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vMerge="1"/>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204</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204</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vMerge="1"/>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198</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192</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vMerge="1"/>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198</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192</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vMerge="1"/>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186</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210</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5750">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Mean</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gridSpan="2">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198</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hMerge="1"/>
              </a:tr>
              <a:tr h="361800">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Standard </a:t>
                      </a:r>
                      <a:br>
                        <a:rPr lang="en-US" sz="1100" u="none" cap="none" strike="noStrike"/>
                      </a:br>
                      <a:r>
                        <a:rPr b="0" lang="en-US" sz="1100" u="none" cap="none" strike="noStrike">
                          <a:solidFill>
                            <a:schemeClr val="dk1"/>
                          </a:solidFill>
                          <a:latin typeface="Calibri"/>
                          <a:ea typeface="Calibri"/>
                          <a:cs typeface="Calibri"/>
                          <a:sym typeface="Calibri"/>
                        </a:rPr>
                        <a:t>Deviation</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gridSpan="2">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7.24</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hMerge="1"/>
              </a:tr>
              <a:tr h="180725">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Median</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gridSpan="2">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198</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hMerge="1"/>
              </a:tr>
              <a:tr h="180725">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Arial"/>
                          <a:ea typeface="Arial"/>
                          <a:cs typeface="Arial"/>
                          <a:sym typeface="Arial"/>
                        </a:rPr>
                        <a:t>Mode</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gridSpan="2">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Arial"/>
                          <a:ea typeface="Arial"/>
                          <a:cs typeface="Arial"/>
                          <a:sym typeface="Arial"/>
                        </a:rPr>
                        <a:t>192</a:t>
                      </a:r>
                      <a:endParaRPr b="0" sz="1100" u="none" cap="none" strike="noStrike">
                        <a:solidFill>
                          <a:srgbClr val="000000"/>
                        </a:solidFill>
                        <a:latin typeface="Arial"/>
                        <a:ea typeface="Arial"/>
                        <a:cs typeface="Arial"/>
                        <a:sym typeface="Arial"/>
                      </a:endParaRPr>
                    </a:p>
                  </a:txBody>
                  <a:tcPr marT="45725" marB="45725" marR="4675" marL="4675"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hMerge="1"/>
              </a:tr>
            </a:tbl>
          </a:graphicData>
        </a:graphic>
      </p:graphicFrame>
      <p:pic>
        <p:nvPicPr>
          <p:cNvPr id="677" name="Google Shape;677;p2"/>
          <p:cNvPicPr preferRelativeResize="0"/>
          <p:nvPr/>
        </p:nvPicPr>
        <p:blipFill rotWithShape="1">
          <a:blip r:embed="rId5">
            <a:alphaModFix/>
          </a:blip>
          <a:srcRect b="0" l="0" r="0" t="0"/>
          <a:stretch/>
        </p:blipFill>
        <p:spPr>
          <a:xfrm>
            <a:off x="2442240" y="3859200"/>
            <a:ext cx="2205720" cy="1938960"/>
          </a:xfrm>
          <a:prstGeom prst="rect">
            <a:avLst/>
          </a:prstGeom>
          <a:noFill/>
          <a:ln>
            <a:noFill/>
          </a:ln>
        </p:spPr>
      </p:pic>
      <p:sp>
        <p:nvSpPr>
          <p:cNvPr id="678" name="Google Shape;678;p2"/>
          <p:cNvSpPr/>
          <p:nvPr/>
        </p:nvSpPr>
        <p:spPr>
          <a:xfrm>
            <a:off x="3427560" y="3084480"/>
            <a:ext cx="1012680" cy="528120"/>
          </a:xfrm>
          <a:prstGeom prst="wedgeEllipseCallout">
            <a:avLst>
              <a:gd fmla="val 12953" name="adj1"/>
              <a:gd fmla="val -95371" name="adj2"/>
            </a:avLst>
          </a:prstGeom>
          <a:solidFill>
            <a:srgbClr val="FF9900">
              <a:alpha val="24705"/>
            </a:srgbClr>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900" u="none" cap="none" strike="noStrike">
                <a:solidFill>
                  <a:schemeClr val="dk1"/>
                </a:solidFill>
                <a:latin typeface="Times New Roman"/>
                <a:ea typeface="Times New Roman"/>
                <a:cs typeface="Times New Roman"/>
                <a:sym typeface="Times New Roman"/>
              </a:rPr>
              <a:t>High Labor Hrs.</a:t>
            </a:r>
            <a:endParaRPr b="0" i="0" sz="900" u="none" cap="none" strike="noStrike">
              <a:solidFill>
                <a:srgbClr val="000000"/>
              </a:solidFill>
              <a:latin typeface="Arial"/>
              <a:ea typeface="Arial"/>
              <a:cs typeface="Arial"/>
              <a:sym typeface="Arial"/>
            </a:endParaRPr>
          </a:p>
        </p:txBody>
      </p:sp>
      <p:sp>
        <p:nvSpPr>
          <p:cNvPr id="679" name="Google Shape;679;p2"/>
          <p:cNvSpPr/>
          <p:nvPr/>
        </p:nvSpPr>
        <p:spPr>
          <a:xfrm>
            <a:off x="3694320" y="5437080"/>
            <a:ext cx="953640" cy="528120"/>
          </a:xfrm>
          <a:prstGeom prst="wedgeEllipseCallout">
            <a:avLst>
              <a:gd fmla="val 252" name="adj1"/>
              <a:gd fmla="val -136000" name="adj2"/>
            </a:avLst>
          </a:prstGeom>
          <a:solidFill>
            <a:srgbClr val="FF9900">
              <a:alpha val="24705"/>
            </a:srgbClr>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800" u="none" cap="none" strike="noStrike">
                <a:solidFill>
                  <a:schemeClr val="dk1"/>
                </a:solidFill>
                <a:latin typeface="Times New Roman"/>
                <a:ea typeface="Times New Roman"/>
                <a:cs typeface="Times New Roman"/>
                <a:sym typeface="Times New Roman"/>
              </a:rPr>
              <a:t>Many Possible Causes</a:t>
            </a:r>
            <a:endParaRPr b="0" i="0" sz="800" u="none" cap="none" strike="noStrike">
              <a:solidFill>
                <a:srgbClr val="000000"/>
              </a:solidFill>
              <a:latin typeface="Arial"/>
              <a:ea typeface="Arial"/>
              <a:cs typeface="Arial"/>
              <a:sym typeface="Arial"/>
            </a:endParaRPr>
          </a:p>
        </p:txBody>
      </p:sp>
      <p:pic>
        <p:nvPicPr>
          <p:cNvPr id="680" name="Google Shape;680;p2"/>
          <p:cNvPicPr preferRelativeResize="0"/>
          <p:nvPr/>
        </p:nvPicPr>
        <p:blipFill rotWithShape="1">
          <a:blip r:embed="rId6">
            <a:alphaModFix/>
          </a:blip>
          <a:srcRect b="0" l="0" r="0" t="0"/>
          <a:stretch/>
        </p:blipFill>
        <p:spPr>
          <a:xfrm>
            <a:off x="4782240" y="1802160"/>
            <a:ext cx="3179520" cy="2757960"/>
          </a:xfrm>
          <a:prstGeom prst="rect">
            <a:avLst/>
          </a:prstGeom>
          <a:noFill/>
          <a:ln>
            <a:noFill/>
          </a:ln>
        </p:spPr>
      </p:pic>
      <p:sp>
        <p:nvSpPr>
          <p:cNvPr id="681" name="Google Shape;681;p2"/>
          <p:cNvSpPr/>
          <p:nvPr/>
        </p:nvSpPr>
        <p:spPr>
          <a:xfrm>
            <a:off x="4619880" y="1653840"/>
            <a:ext cx="3283560" cy="336960"/>
          </a:xfrm>
          <a:prstGeom prst="wedgeEllipseCallout">
            <a:avLst>
              <a:gd fmla="val 7614" name="adj1"/>
              <a:gd fmla="val 178685" name="adj2"/>
            </a:avLst>
          </a:prstGeom>
          <a:solidFill>
            <a:srgbClr val="FF9900">
              <a:alpha val="24705"/>
            </a:srgbClr>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1000" u="none" cap="none" strike="noStrike">
                <a:solidFill>
                  <a:schemeClr val="dk1"/>
                </a:solidFill>
                <a:latin typeface="Times New Roman"/>
                <a:ea typeface="Times New Roman"/>
                <a:cs typeface="Times New Roman"/>
                <a:sym typeface="Times New Roman"/>
              </a:rPr>
              <a:t>Eliminate/Reduce time on NVA Steps</a:t>
            </a:r>
            <a:endParaRPr b="0" i="0" sz="1000" u="none" cap="none" strike="noStrike">
              <a:solidFill>
                <a:srgbClr val="000000"/>
              </a:solidFill>
              <a:latin typeface="Arial"/>
              <a:ea typeface="Arial"/>
              <a:cs typeface="Arial"/>
              <a:sym typeface="Arial"/>
            </a:endParaRPr>
          </a:p>
        </p:txBody>
      </p:sp>
      <p:pic>
        <p:nvPicPr>
          <p:cNvPr id="682" name="Google Shape;682;p2"/>
          <p:cNvPicPr preferRelativeResize="0"/>
          <p:nvPr/>
        </p:nvPicPr>
        <p:blipFill rotWithShape="1">
          <a:blip r:embed="rId7">
            <a:alphaModFix/>
          </a:blip>
          <a:srcRect b="0" l="0" r="0" t="0"/>
          <a:stretch/>
        </p:blipFill>
        <p:spPr>
          <a:xfrm>
            <a:off x="4870800" y="4485600"/>
            <a:ext cx="2877120" cy="1537920"/>
          </a:xfrm>
          <a:prstGeom prst="rect">
            <a:avLst/>
          </a:prstGeom>
          <a:noFill/>
          <a:ln>
            <a:noFill/>
          </a:ln>
        </p:spPr>
      </p:pic>
      <p:sp>
        <p:nvSpPr>
          <p:cNvPr id="683" name="Google Shape;683;p2"/>
          <p:cNvSpPr/>
          <p:nvPr/>
        </p:nvSpPr>
        <p:spPr>
          <a:xfrm>
            <a:off x="6801480" y="4458960"/>
            <a:ext cx="1258560" cy="892440"/>
          </a:xfrm>
          <a:prstGeom prst="irregularSeal2">
            <a:avLst/>
          </a:prstGeom>
          <a:solidFill>
            <a:srgbClr val="FF9900"/>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Times New Roman"/>
                <a:ea typeface="Times New Roman"/>
                <a:cs typeface="Times New Roman"/>
                <a:sym typeface="Times New Roman"/>
              </a:rPr>
              <a:t>SQL=1.2</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US" sz="1000" u="none" cap="none" strike="noStrike">
                <a:solidFill>
                  <a:schemeClr val="dk1"/>
                </a:solidFill>
                <a:latin typeface="Times New Roman"/>
                <a:ea typeface="Times New Roman"/>
                <a:cs typeface="Times New Roman"/>
                <a:sym typeface="Times New Roman"/>
              </a:rPr>
              <a:t>WAS</a:t>
            </a:r>
            <a:endParaRPr b="0" i="0" sz="1000" u="none" cap="none" strike="noStrike">
              <a:solidFill>
                <a:srgbClr val="000000"/>
              </a:solidFill>
              <a:latin typeface="Arial"/>
              <a:ea typeface="Arial"/>
              <a:cs typeface="Arial"/>
              <a:sym typeface="Arial"/>
            </a:endParaRPr>
          </a:p>
        </p:txBody>
      </p:sp>
      <p:sp>
        <p:nvSpPr>
          <p:cNvPr id="684" name="Google Shape;684;p2"/>
          <p:cNvSpPr/>
          <p:nvPr/>
        </p:nvSpPr>
        <p:spPr>
          <a:xfrm>
            <a:off x="4669920" y="4501440"/>
            <a:ext cx="2243160" cy="528120"/>
          </a:xfrm>
          <a:prstGeom prst="wedgeEllipseCallout">
            <a:avLst>
              <a:gd fmla="val -20292" name="adj1"/>
              <a:gd fmla="val 180305" name="adj2"/>
            </a:avLst>
          </a:prstGeom>
          <a:solidFill>
            <a:srgbClr val="FF9900">
              <a:alpha val="24705"/>
            </a:srgbClr>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1000" u="none" cap="none" strike="noStrike">
                <a:solidFill>
                  <a:schemeClr val="dk1"/>
                </a:solidFill>
                <a:latin typeface="Times New Roman"/>
                <a:ea typeface="Times New Roman"/>
                <a:cs typeface="Times New Roman"/>
                <a:sym typeface="Times New Roman"/>
              </a:rPr>
              <a:t>Eliminate/Reduce Most Common Data Errors</a:t>
            </a:r>
            <a:endParaRPr b="0" i="0" sz="1000" u="none" cap="none" strike="noStrike">
              <a:solidFill>
                <a:srgbClr val="000000"/>
              </a:solidFill>
              <a:latin typeface="Arial"/>
              <a:ea typeface="Arial"/>
              <a:cs typeface="Arial"/>
              <a:sym typeface="Arial"/>
            </a:endParaRPr>
          </a:p>
        </p:txBody>
      </p:sp>
      <p:sp>
        <p:nvSpPr>
          <p:cNvPr id="685" name="Google Shape;685;p2"/>
          <p:cNvSpPr/>
          <p:nvPr/>
        </p:nvSpPr>
        <p:spPr>
          <a:xfrm>
            <a:off x="7272000" y="295344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6" name="Google Shape;686;p2"/>
          <p:cNvSpPr/>
          <p:nvPr/>
        </p:nvSpPr>
        <p:spPr>
          <a:xfrm>
            <a:off x="6189120" y="356616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7" name="Google Shape;687;p2"/>
          <p:cNvSpPr/>
          <p:nvPr/>
        </p:nvSpPr>
        <p:spPr>
          <a:xfrm>
            <a:off x="6176880" y="294768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8" name="Google Shape;688;p2"/>
          <p:cNvSpPr/>
          <p:nvPr/>
        </p:nvSpPr>
        <p:spPr>
          <a:xfrm>
            <a:off x="5082120" y="422280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9" name="Google Shape;689;p2"/>
          <p:cNvSpPr/>
          <p:nvPr/>
        </p:nvSpPr>
        <p:spPr>
          <a:xfrm>
            <a:off x="6203160" y="233460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0" name="Google Shape;690;p2"/>
          <p:cNvSpPr/>
          <p:nvPr/>
        </p:nvSpPr>
        <p:spPr>
          <a:xfrm>
            <a:off x="7272000" y="352872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1" name="Google Shape;691;p2"/>
          <p:cNvSpPr/>
          <p:nvPr/>
        </p:nvSpPr>
        <p:spPr>
          <a:xfrm>
            <a:off x="6171480" y="4153680"/>
            <a:ext cx="223560" cy="210960"/>
          </a:xfrm>
          <a:prstGeom prst="mathMultiply">
            <a:avLst>
              <a:gd fmla="val 23520" name="adj1"/>
            </a:avLst>
          </a:prstGeom>
          <a:solidFill>
            <a:srgbClr val="FF0000"/>
          </a:solidFill>
          <a:ln cap="flat" cmpd="sng" w="127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92" name="Google Shape;692;p2"/>
          <p:cNvPicPr preferRelativeResize="0"/>
          <p:nvPr/>
        </p:nvPicPr>
        <p:blipFill rotWithShape="1">
          <a:blip r:embed="rId8">
            <a:alphaModFix/>
          </a:blip>
          <a:srcRect b="0" l="0" r="0" t="0"/>
          <a:stretch/>
        </p:blipFill>
        <p:spPr>
          <a:xfrm>
            <a:off x="8136360" y="2037600"/>
            <a:ext cx="2188080" cy="1214640"/>
          </a:xfrm>
          <a:prstGeom prst="rect">
            <a:avLst/>
          </a:prstGeom>
          <a:noFill/>
          <a:ln>
            <a:noFill/>
          </a:ln>
        </p:spPr>
      </p:pic>
      <p:pic>
        <p:nvPicPr>
          <p:cNvPr id="693" name="Google Shape;693;p2"/>
          <p:cNvPicPr preferRelativeResize="0"/>
          <p:nvPr/>
        </p:nvPicPr>
        <p:blipFill rotWithShape="1">
          <a:blip r:embed="rId9">
            <a:alphaModFix/>
          </a:blip>
          <a:srcRect b="0" l="0" r="0" t="0"/>
          <a:stretch/>
        </p:blipFill>
        <p:spPr>
          <a:xfrm>
            <a:off x="10754640" y="2578680"/>
            <a:ext cx="978120" cy="713880"/>
          </a:xfrm>
          <a:prstGeom prst="rect">
            <a:avLst/>
          </a:prstGeom>
          <a:noFill/>
          <a:ln>
            <a:noFill/>
          </a:ln>
        </p:spPr>
      </p:pic>
      <p:sp>
        <p:nvSpPr>
          <p:cNvPr id="694" name="Google Shape;694;p2"/>
          <p:cNvSpPr/>
          <p:nvPr/>
        </p:nvSpPr>
        <p:spPr>
          <a:xfrm>
            <a:off x="10962360" y="3790080"/>
            <a:ext cx="1280520" cy="770040"/>
          </a:xfrm>
          <a:prstGeom prst="irregularSeal2">
            <a:avLst/>
          </a:prstGeom>
          <a:solidFill>
            <a:srgbClr val="FF9900"/>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Times New Roman"/>
                <a:ea typeface="Times New Roman"/>
                <a:cs typeface="Times New Roman"/>
                <a:sym typeface="Times New Roman"/>
              </a:rPr>
              <a:t>SQL = 3.8</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US" sz="1000" u="none" cap="none" strike="noStrike">
                <a:solidFill>
                  <a:schemeClr val="dk1"/>
                </a:solidFill>
                <a:latin typeface="Times New Roman"/>
                <a:ea typeface="Times New Roman"/>
                <a:cs typeface="Times New Roman"/>
                <a:sym typeface="Times New Roman"/>
              </a:rPr>
              <a:t>NOW</a:t>
            </a:r>
            <a:endParaRPr b="0" i="0" sz="1000" u="none" cap="none" strike="noStrike">
              <a:solidFill>
                <a:srgbClr val="000000"/>
              </a:solidFill>
              <a:latin typeface="Arial"/>
              <a:ea typeface="Arial"/>
              <a:cs typeface="Arial"/>
              <a:sym typeface="Arial"/>
            </a:endParaRPr>
          </a:p>
        </p:txBody>
      </p:sp>
      <p:sp>
        <p:nvSpPr>
          <p:cNvPr id="695" name="Google Shape;695;p2"/>
          <p:cNvSpPr/>
          <p:nvPr/>
        </p:nvSpPr>
        <p:spPr>
          <a:xfrm>
            <a:off x="10516680" y="3476520"/>
            <a:ext cx="347760" cy="27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chemeClr val="dk1"/>
                </a:solidFill>
                <a:latin typeface="Times New Roman"/>
                <a:ea typeface="Times New Roman"/>
                <a:cs typeface="Times New Roman"/>
                <a:sym typeface="Times New Roman"/>
              </a:rPr>
              <a:t>t=</a:t>
            </a:r>
            <a:endParaRPr b="0" i="0" sz="1200" u="none" cap="none" strike="noStrike">
              <a:solidFill>
                <a:srgbClr val="000000"/>
              </a:solidFill>
              <a:latin typeface="Arial"/>
              <a:ea typeface="Arial"/>
              <a:cs typeface="Arial"/>
              <a:sym typeface="Arial"/>
            </a:endParaRPr>
          </a:p>
        </p:txBody>
      </p:sp>
      <p:pic>
        <p:nvPicPr>
          <p:cNvPr id="696" name="Google Shape;696;p2"/>
          <p:cNvPicPr preferRelativeResize="0"/>
          <p:nvPr/>
        </p:nvPicPr>
        <p:blipFill rotWithShape="1">
          <a:blip r:embed="rId10">
            <a:alphaModFix/>
          </a:blip>
          <a:srcRect b="0" l="0" r="0" t="0"/>
          <a:stretch/>
        </p:blipFill>
        <p:spPr>
          <a:xfrm>
            <a:off x="10780200" y="3342960"/>
            <a:ext cx="1144440" cy="473400"/>
          </a:xfrm>
          <a:prstGeom prst="rect">
            <a:avLst/>
          </a:prstGeom>
          <a:noFill/>
          <a:ln>
            <a:noFill/>
          </a:ln>
        </p:spPr>
      </p:pic>
      <p:sp>
        <p:nvSpPr>
          <p:cNvPr id="697" name="Google Shape;697;p2"/>
          <p:cNvSpPr/>
          <p:nvPr/>
        </p:nvSpPr>
        <p:spPr>
          <a:xfrm>
            <a:off x="8028000" y="5403600"/>
            <a:ext cx="2243160" cy="568440"/>
          </a:xfrm>
          <a:prstGeom prst="wedgeEllipseCallout">
            <a:avLst>
              <a:gd fmla="val 84324" name="adj1"/>
              <a:gd fmla="val -54786" name="adj2"/>
            </a:avLst>
          </a:prstGeom>
          <a:solidFill>
            <a:srgbClr val="FF9900">
              <a:alpha val="24705"/>
            </a:srgbClr>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1" lang="en-US" sz="1000" u="none" cap="none" strike="noStrike">
                <a:solidFill>
                  <a:schemeClr val="dk1"/>
                </a:solidFill>
                <a:latin typeface="Times New Roman"/>
                <a:ea typeface="Times New Roman"/>
                <a:cs typeface="Times New Roman"/>
                <a:sym typeface="Times New Roman"/>
              </a:rPr>
              <a:t>Defect Identified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1" lang="en-US" sz="1000" u="none" cap="none" strike="noStrike">
                <a:solidFill>
                  <a:schemeClr val="dk1"/>
                </a:solidFill>
                <a:latin typeface="Times New Roman"/>
                <a:ea typeface="Times New Roman"/>
                <a:cs typeface="Times New Roman"/>
                <a:sym typeface="Times New Roman"/>
              </a:rPr>
              <a:t>Follow-up Required</a:t>
            </a:r>
            <a:endParaRPr b="0" i="0" sz="1000" u="none" cap="none" strike="noStrike">
              <a:solidFill>
                <a:srgbClr val="000000"/>
              </a:solidFill>
              <a:latin typeface="Arial"/>
              <a:ea typeface="Arial"/>
              <a:cs typeface="Arial"/>
              <a:sym typeface="Arial"/>
            </a:endParaRPr>
          </a:p>
        </p:txBody>
      </p:sp>
      <p:sp>
        <p:nvSpPr>
          <p:cNvPr id="698" name="Google Shape;698;p2"/>
          <p:cNvSpPr txBox="1"/>
          <p:nvPr>
            <p:ph type="title"/>
          </p:nvPr>
        </p:nvSpPr>
        <p:spPr>
          <a:xfrm>
            <a:off x="1254600" y="-72720"/>
            <a:ext cx="5563800" cy="11556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dk1"/>
              </a:buClr>
              <a:buSzPts val="3959"/>
              <a:buFont typeface="Calibri"/>
              <a:buNone/>
            </a:pPr>
            <a:r>
              <a:rPr b="0" lang="en-US" sz="3959" strike="noStrike">
                <a:solidFill>
                  <a:schemeClr val="dk1"/>
                </a:solidFill>
                <a:latin typeface="Calibri"/>
                <a:ea typeface="Calibri"/>
                <a:cs typeface="Calibri"/>
                <a:sym typeface="Calibri"/>
              </a:rPr>
              <a:t>Executive Summary Storyboard</a:t>
            </a:r>
            <a:endParaRPr b="0" sz="3959"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p3"/>
          <p:cNvSpPr/>
          <p:nvPr/>
        </p:nvSpPr>
        <p:spPr>
          <a:xfrm>
            <a:off x="0" y="0"/>
            <a:ext cx="12191760" cy="6857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4" name="Google Shape;704;p3"/>
          <p:cNvSpPr txBox="1"/>
          <p:nvPr>
            <p:ph idx="4294967295" type="title"/>
          </p:nvPr>
        </p:nvSpPr>
        <p:spPr>
          <a:xfrm>
            <a:off x="838080" y="365040"/>
            <a:ext cx="5393160" cy="13251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PROBLEM STATEMENT</a:t>
            </a:r>
            <a:endParaRPr b="0" i="0" sz="4400" u="none" cap="none" strike="noStrike">
              <a:solidFill>
                <a:srgbClr val="000000"/>
              </a:solidFill>
              <a:latin typeface="Arial"/>
              <a:ea typeface="Arial"/>
              <a:cs typeface="Arial"/>
              <a:sym typeface="Arial"/>
            </a:endParaRPr>
          </a:p>
        </p:txBody>
      </p:sp>
      <p:sp>
        <p:nvSpPr>
          <p:cNvPr id="705" name="Google Shape;705;p3"/>
          <p:cNvSpPr txBox="1"/>
          <p:nvPr>
            <p:ph idx="4294967295" type="body"/>
          </p:nvPr>
        </p:nvSpPr>
        <p:spPr>
          <a:xfrm>
            <a:off x="838080" y="1825560"/>
            <a:ext cx="5393160" cy="435096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As a compliance manager, one of the tools used by the department is a </a:t>
            </a:r>
            <a:r>
              <a:rPr b="1" i="0" lang="en-US" sz="1600" u="none" cap="none" strike="noStrike">
                <a:solidFill>
                  <a:schemeClr val="dk1"/>
                </a:solidFill>
                <a:latin typeface="Calibri"/>
                <a:ea typeface="Calibri"/>
                <a:cs typeface="Calibri"/>
                <a:sym typeface="Calibri"/>
              </a:rPr>
              <a:t>Quality Survey (QS)</a:t>
            </a:r>
            <a:r>
              <a:rPr b="0" i="0" lang="en-US" sz="1600" u="none" cap="none" strike="noStrike">
                <a:solidFill>
                  <a:schemeClr val="dk1"/>
                </a:solidFill>
                <a:latin typeface="Calibri"/>
                <a:ea typeface="Calibri"/>
                <a:cs typeface="Calibri"/>
                <a:sym typeface="Calibri"/>
              </a:rPr>
              <a:t>.  The QS is in Microsoft Word and has no distinct formatting presets or standards.  The QS is sent out to the site managers via email attachment.  The QS requires a signature of the individual completing the form which is probably why responses are returned in a variation of file format types (.docx, .doc, .pdf, etc.).  Font (size, color, underlining, etc.) variations, data omission and questions incorrectly interpreted are also a problem on this QS.   Overall, the document is manually archived, manually reviewed, manually validated, and manually referenced against other data sources.  Tracking and progress reporting on the received/completed QS is also done manually.  Ultimately, this process results in missed deadlines and poor-quality responses.</a:t>
            </a:r>
            <a:endParaRPr b="0" i="0" sz="1600" u="none" cap="none" strike="noStrike">
              <a:solidFill>
                <a:srgbClr val="000000"/>
              </a:solidFill>
              <a:latin typeface="Arial"/>
              <a:ea typeface="Arial"/>
              <a:cs typeface="Arial"/>
              <a:sym typeface="Arial"/>
            </a:endParaRPr>
          </a:p>
        </p:txBody>
      </p:sp>
      <p:sp>
        <p:nvSpPr>
          <p:cNvPr id="706" name="Google Shape;706;p3"/>
          <p:cNvSpPr/>
          <p:nvPr/>
        </p:nvSpPr>
        <p:spPr>
          <a:xfrm>
            <a:off x="6374880" y="758520"/>
            <a:ext cx="5121720" cy="5121720"/>
          </a:xfrm>
          <a:custGeom>
            <a:rect b="b" l="l" r="r" t="t"/>
            <a:pathLst>
              <a:path extrusionOk="0" h="2663168" w="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blipFill rotWithShape="1">
            <a:blip r:embed="rId3">
              <a:alphaModFix/>
            </a:blip>
            <a:stretch>
              <a:fillRect b="0" l="0" r="0" t="0"/>
            </a:stretch>
          </a:blip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7" name="Google Shape;707;p3"/>
          <p:cNvSpPr/>
          <p:nvPr/>
        </p:nvSpPr>
        <p:spPr>
          <a:xfrm flipH="1" rot="10389000">
            <a:off x="6262200" y="687600"/>
            <a:ext cx="5471280" cy="5470920"/>
          </a:xfrm>
          <a:prstGeom prst="arc">
            <a:avLst>
              <a:gd fmla="val 16200000" name="adj1"/>
              <a:gd fmla="val 20093138" name="adj2"/>
            </a:avLst>
          </a:prstGeom>
          <a:noFill/>
          <a:ln cap="rnd" cmpd="sng" w="127000">
            <a:solidFill>
              <a:srgbClr val="FFC000">
                <a:alpha val="94509"/>
              </a:srgbClr>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dk1"/>
              </a:solidFill>
              <a:latin typeface="Calibri"/>
              <a:ea typeface="Calibri"/>
              <a:cs typeface="Calibri"/>
              <a:sym typeface="Calibri"/>
            </a:endParaRPr>
          </a:p>
        </p:txBody>
      </p:sp>
      <p:sp>
        <p:nvSpPr>
          <p:cNvPr id="708" name="Google Shape;708;p3"/>
          <p:cNvSpPr/>
          <p:nvPr/>
        </p:nvSpPr>
        <p:spPr>
          <a:xfrm>
            <a:off x="10248480" y="921240"/>
            <a:ext cx="790560" cy="7693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rgbClr val="FFFFFF"/>
              </a:solidFill>
              <a:latin typeface="Calibri"/>
              <a:ea typeface="Calibri"/>
              <a:cs typeface="Calibri"/>
              <a:sym typeface="Calibri"/>
            </a:endParaRPr>
          </a:p>
        </p:txBody>
      </p:sp>
      <p:cxnSp>
        <p:nvCxnSpPr>
          <p:cNvPr id="709" name="Google Shape;709;p3"/>
          <p:cNvCxnSpPr/>
          <p:nvPr/>
        </p:nvCxnSpPr>
        <p:spPr>
          <a:xfrm>
            <a:off x="937440" y="1481400"/>
            <a:ext cx="5158800" cy="360"/>
          </a:xfrm>
          <a:prstGeom prst="straightConnector1">
            <a:avLst/>
          </a:prstGeom>
          <a:noFill/>
          <a:ln cap="flat" cmpd="sng" w="38100">
            <a:solidFill>
              <a:srgbClr val="ED7D31"/>
            </a:solidFill>
            <a:prstDash val="solid"/>
            <a:miter lim="8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 name="Shape 713"/>
        <p:cNvGrpSpPr/>
        <p:nvPr/>
      </p:nvGrpSpPr>
      <p:grpSpPr>
        <a:xfrm>
          <a:off x="0" y="0"/>
          <a:ext cx="0" cy="0"/>
          <a:chOff x="0" y="0"/>
          <a:chExt cx="0" cy="0"/>
        </a:xfrm>
      </p:grpSpPr>
      <p:sp>
        <p:nvSpPr>
          <p:cNvPr id="714" name="Google Shape;714;p4"/>
          <p:cNvSpPr/>
          <p:nvPr/>
        </p:nvSpPr>
        <p:spPr>
          <a:xfrm>
            <a:off x="0" y="0"/>
            <a:ext cx="12188520" cy="6857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15" name="Google Shape;715;p4"/>
          <p:cNvSpPr txBox="1"/>
          <p:nvPr>
            <p:ph idx="4294967295" type="title"/>
          </p:nvPr>
        </p:nvSpPr>
        <p:spPr>
          <a:xfrm>
            <a:off x="7110000" y="4245840"/>
            <a:ext cx="1782720" cy="167544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SCOPE</a:t>
            </a:r>
            <a:endParaRPr b="0" i="0" sz="4000" u="none" cap="none" strike="noStrike">
              <a:solidFill>
                <a:srgbClr val="000000"/>
              </a:solidFill>
              <a:latin typeface="Arial"/>
              <a:ea typeface="Arial"/>
              <a:cs typeface="Arial"/>
              <a:sym typeface="Arial"/>
            </a:endParaRPr>
          </a:p>
        </p:txBody>
      </p:sp>
      <p:pic>
        <p:nvPicPr>
          <p:cNvPr descr="A group of people standing in a room&#10;&#10;Description automatically generated" id="716" name="Google Shape;716;p4"/>
          <p:cNvPicPr preferRelativeResize="0"/>
          <p:nvPr/>
        </p:nvPicPr>
        <p:blipFill rotWithShape="1">
          <a:blip r:embed="rId3">
            <a:alphaModFix/>
          </a:blip>
          <a:srcRect b="6408" l="0" r="0" t="16157"/>
          <a:stretch/>
        </p:blipFill>
        <p:spPr>
          <a:xfrm>
            <a:off x="0" y="2342160"/>
            <a:ext cx="4186800" cy="2163960"/>
          </a:xfrm>
          <a:prstGeom prst="rect">
            <a:avLst/>
          </a:prstGeom>
          <a:noFill/>
          <a:ln>
            <a:noFill/>
          </a:ln>
        </p:spPr>
      </p:pic>
      <p:pic>
        <p:nvPicPr>
          <p:cNvPr descr="See the source image" id="717" name="Google Shape;717;p4"/>
          <p:cNvPicPr preferRelativeResize="0"/>
          <p:nvPr/>
        </p:nvPicPr>
        <p:blipFill rotWithShape="1">
          <a:blip r:embed="rId4">
            <a:alphaModFix/>
          </a:blip>
          <a:srcRect b="855" l="0" r="0" t="21719"/>
          <a:stretch/>
        </p:blipFill>
        <p:spPr>
          <a:xfrm>
            <a:off x="0" y="4693680"/>
            <a:ext cx="4186800" cy="2163960"/>
          </a:xfrm>
          <a:prstGeom prst="rect">
            <a:avLst/>
          </a:prstGeom>
          <a:noFill/>
          <a:ln>
            <a:noFill/>
          </a:ln>
        </p:spPr>
      </p:pic>
      <p:sp>
        <p:nvSpPr>
          <p:cNvPr id="718" name="Google Shape;718;p4"/>
          <p:cNvSpPr txBox="1"/>
          <p:nvPr>
            <p:ph idx="4294967295" type="body"/>
          </p:nvPr>
        </p:nvSpPr>
        <p:spPr>
          <a:xfrm>
            <a:off x="4347000" y="2876760"/>
            <a:ext cx="7765560" cy="162972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1700"/>
              <a:buFont typeface="Calibri"/>
              <a:buNone/>
            </a:pPr>
            <a:r>
              <a:rPr b="0" i="0" lang="en-US" sz="1700" u="none" cap="none" strike="noStrike">
                <a:solidFill>
                  <a:schemeClr val="dk1"/>
                </a:solidFill>
                <a:latin typeface="Calibri"/>
                <a:ea typeface="Calibri"/>
                <a:cs typeface="Calibri"/>
                <a:sym typeface="Calibri"/>
              </a:rPr>
              <a:t>Site managers spend wasteful time worrying about text formatting and document type formatting for the QS.  After they format the document in Microsoft Word, they mostly print it, sign it, scan it, and then attach that scanned file (generally PDF) on to an email they compose back to the compliance manager.  Eliminating all these wasteful steps will significantly improve the cycle time process efficiency and decreasing cost and schedule. This project is estimated to save over $10,000 annually by removing the unnecessary steps in this QS reporting process.</a:t>
            </a:r>
            <a:endParaRPr b="0" i="0" sz="1700" u="none" cap="none" strike="noStrike">
              <a:solidFill>
                <a:srgbClr val="000000"/>
              </a:solidFill>
              <a:latin typeface="Arial"/>
              <a:ea typeface="Arial"/>
              <a:cs typeface="Arial"/>
              <a:sym typeface="Arial"/>
            </a:endParaRPr>
          </a:p>
          <a:p>
            <a:pPr indent="0" lvl="0" marL="0" marR="0" rtl="0" algn="l">
              <a:lnSpc>
                <a:spcPct val="80000"/>
              </a:lnSpc>
              <a:spcBef>
                <a:spcPts val="601"/>
              </a:spcBef>
              <a:spcAft>
                <a:spcPts val="0"/>
              </a:spcAft>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719" name="Google Shape;719;p4"/>
          <p:cNvSpPr/>
          <p:nvPr/>
        </p:nvSpPr>
        <p:spPr>
          <a:xfrm>
            <a:off x="4347000" y="712440"/>
            <a:ext cx="7765560" cy="145188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None/>
            </a:pPr>
            <a:r>
              <a:rPr b="0" lang="en-US" sz="1700" strike="noStrike">
                <a:solidFill>
                  <a:srgbClr val="000000"/>
                </a:solidFill>
                <a:latin typeface="Calibri"/>
                <a:ea typeface="Calibri"/>
                <a:cs typeface="Calibri"/>
                <a:sym typeface="Calibri"/>
              </a:rPr>
              <a:t>My improvement objectives consist of standardizing the formatting to fully eliminate variations in types of documents returned and the wasted time formatting text.  Create a delivery method that reduces the required process steps by at least 40%.  Guarantee basic requirements are met by eliminating the need to manually evaluate and validate data completeness on the QS.  Finally, I will eliminate the manual progress tracking status log for the QS.</a:t>
            </a:r>
            <a:endParaRPr b="0" sz="1700"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None/>
            </a:pPr>
            <a:r>
              <a:t/>
            </a:r>
            <a:endParaRPr b="0" sz="1700" strike="noStrike">
              <a:solidFill>
                <a:srgbClr val="000000"/>
              </a:solidFill>
              <a:latin typeface="Arial"/>
              <a:ea typeface="Arial"/>
              <a:cs typeface="Arial"/>
              <a:sym typeface="Arial"/>
            </a:endParaRPr>
          </a:p>
        </p:txBody>
      </p:sp>
      <p:sp>
        <p:nvSpPr>
          <p:cNvPr id="720" name="Google Shape;720;p4"/>
          <p:cNvSpPr/>
          <p:nvPr/>
        </p:nvSpPr>
        <p:spPr>
          <a:xfrm>
            <a:off x="4347000" y="5307840"/>
            <a:ext cx="7841520" cy="145188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0" lang="en-US" sz="1700" strike="noStrike">
                <a:solidFill>
                  <a:srgbClr val="000000"/>
                </a:solidFill>
                <a:latin typeface="Calibri"/>
                <a:ea typeface="Calibri"/>
                <a:cs typeface="Calibri"/>
                <a:sym typeface="Calibri"/>
              </a:rPr>
              <a:t>I am focusing this improvement review on the process delivery and evaluation (completeness) of the QS.  The quality evaluation (or accuracy) of data returned will not be included in the evaluation. The usefulness of the QS will not be part of this evaluation, I am strictly reviewing the delivery process, tracking and the data completeness in the QS process.</a:t>
            </a:r>
            <a:endParaRPr b="0" sz="1700" strike="noStrike">
              <a:solidFill>
                <a:srgbClr val="000000"/>
              </a:solidFill>
              <a:latin typeface="Arial"/>
              <a:ea typeface="Arial"/>
              <a:cs typeface="Arial"/>
              <a:sym typeface="Arial"/>
            </a:endParaRPr>
          </a:p>
        </p:txBody>
      </p:sp>
      <p:sp>
        <p:nvSpPr>
          <p:cNvPr id="721" name="Google Shape;721;p4"/>
          <p:cNvSpPr/>
          <p:nvPr/>
        </p:nvSpPr>
        <p:spPr>
          <a:xfrm>
            <a:off x="7110000" y="-448560"/>
            <a:ext cx="1782720" cy="167544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0" lang="en-US" sz="4000" strike="noStrike">
                <a:solidFill>
                  <a:schemeClr val="dk1"/>
                </a:solidFill>
                <a:latin typeface="Calibri"/>
                <a:ea typeface="Calibri"/>
                <a:cs typeface="Calibri"/>
                <a:sym typeface="Calibri"/>
              </a:rPr>
              <a:t>GOAL</a:t>
            </a:r>
            <a:endParaRPr b="0" sz="4000" strike="noStrike">
              <a:solidFill>
                <a:srgbClr val="000000"/>
              </a:solidFill>
              <a:latin typeface="Arial"/>
              <a:ea typeface="Arial"/>
              <a:cs typeface="Arial"/>
              <a:sym typeface="Arial"/>
            </a:endParaRPr>
          </a:p>
        </p:txBody>
      </p:sp>
      <p:sp>
        <p:nvSpPr>
          <p:cNvPr id="722" name="Google Shape;722;p4"/>
          <p:cNvSpPr/>
          <p:nvPr/>
        </p:nvSpPr>
        <p:spPr>
          <a:xfrm>
            <a:off x="6051960" y="1857960"/>
            <a:ext cx="4356000" cy="167544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None/>
            </a:pPr>
            <a:r>
              <a:rPr b="0" lang="en-US" sz="4000" strike="noStrike">
                <a:solidFill>
                  <a:schemeClr val="dk1"/>
                </a:solidFill>
                <a:latin typeface="Calibri"/>
                <a:ea typeface="Calibri"/>
                <a:cs typeface="Calibri"/>
                <a:sym typeface="Calibri"/>
              </a:rPr>
              <a:t>BUSINESS IMPACT</a:t>
            </a:r>
            <a:endParaRPr b="0" sz="4000" strike="noStrike">
              <a:solidFill>
                <a:srgbClr val="000000"/>
              </a:solidFill>
              <a:latin typeface="Arial"/>
              <a:ea typeface="Arial"/>
              <a:cs typeface="Arial"/>
              <a:sym typeface="Arial"/>
            </a:endParaRPr>
          </a:p>
        </p:txBody>
      </p:sp>
      <p:pic>
        <p:nvPicPr>
          <p:cNvPr id="723" name="Google Shape;723;p4"/>
          <p:cNvPicPr preferRelativeResize="0"/>
          <p:nvPr/>
        </p:nvPicPr>
        <p:blipFill rotWithShape="1">
          <a:blip r:embed="rId5">
            <a:alphaModFix/>
          </a:blip>
          <a:srcRect b="0" l="1881" r="0" t="0"/>
          <a:stretch/>
        </p:blipFill>
        <p:spPr>
          <a:xfrm>
            <a:off x="0" y="2160"/>
            <a:ext cx="4186800" cy="216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7" name="Shape 727"/>
        <p:cNvGrpSpPr/>
        <p:nvPr/>
      </p:nvGrpSpPr>
      <p:grpSpPr>
        <a:xfrm>
          <a:off x="0" y="0"/>
          <a:ext cx="0" cy="0"/>
          <a:chOff x="0" y="0"/>
          <a:chExt cx="0" cy="0"/>
        </a:xfrm>
      </p:grpSpPr>
      <p:sp>
        <p:nvSpPr>
          <p:cNvPr id="728" name="Google Shape;728;p5"/>
          <p:cNvSpPr/>
          <p:nvPr/>
        </p:nvSpPr>
        <p:spPr>
          <a:xfrm>
            <a:off x="0" y="0"/>
            <a:ext cx="12191760" cy="6857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29" name="Google Shape;729;p5"/>
          <p:cNvSpPr txBox="1"/>
          <p:nvPr>
            <p:ph idx="4294967295" type="title"/>
          </p:nvPr>
        </p:nvSpPr>
        <p:spPr>
          <a:xfrm>
            <a:off x="11520" y="231120"/>
            <a:ext cx="4636440" cy="714600"/>
          </a:xfrm>
          <a:prstGeom prst="rect">
            <a:avLst/>
          </a:prstGeom>
          <a:noFill/>
          <a:ln>
            <a:noFill/>
          </a:ln>
        </p:spPr>
        <p:txBody>
          <a:bodyPr anchorCtr="0" anchor="b" bIns="45700" lIns="91425" spcFirstLastPara="1" rIns="91425" wrap="square" tIns="45700">
            <a:normAutofit/>
          </a:bodyPr>
          <a:lstStyle/>
          <a:p>
            <a:pPr indent="0" lvl="0" marL="0" marR="0" rtl="0" algn="r">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TEAM</a:t>
            </a:r>
            <a:endParaRPr b="0" i="0" sz="4000" u="none" cap="none" strike="noStrike">
              <a:solidFill>
                <a:srgbClr val="000000"/>
              </a:solidFill>
              <a:latin typeface="Arial"/>
              <a:ea typeface="Arial"/>
              <a:cs typeface="Arial"/>
              <a:sym typeface="Arial"/>
            </a:endParaRPr>
          </a:p>
        </p:txBody>
      </p:sp>
      <p:grpSp>
        <p:nvGrpSpPr>
          <p:cNvPr id="730" name="Google Shape;730;p5"/>
          <p:cNvGrpSpPr/>
          <p:nvPr/>
        </p:nvGrpSpPr>
        <p:grpSpPr>
          <a:xfrm>
            <a:off x="471960" y="518760"/>
            <a:ext cx="1127880" cy="846720"/>
            <a:chOff x="471960" y="518760"/>
            <a:chExt cx="1127880" cy="846720"/>
          </a:xfrm>
        </p:grpSpPr>
        <p:sp>
          <p:nvSpPr>
            <p:cNvPr id="731" name="Google Shape;731;p5"/>
            <p:cNvSpPr/>
            <p:nvPr/>
          </p:nvSpPr>
          <p:spPr>
            <a:xfrm>
              <a:off x="471960" y="770400"/>
              <a:ext cx="675000" cy="5950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sz="1800" strike="noStrike">
                <a:solidFill>
                  <a:schemeClr val="dk1"/>
                </a:solidFill>
                <a:latin typeface="Calibri"/>
                <a:ea typeface="Calibri"/>
                <a:cs typeface="Calibri"/>
                <a:sym typeface="Calibri"/>
              </a:endParaRPr>
            </a:p>
          </p:txBody>
        </p:sp>
        <p:sp>
          <p:nvSpPr>
            <p:cNvPr id="732" name="Google Shape;732;p5"/>
            <p:cNvSpPr/>
            <p:nvPr/>
          </p:nvSpPr>
          <p:spPr>
            <a:xfrm>
              <a:off x="1049760" y="518760"/>
              <a:ext cx="550080" cy="48492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sz="1800" strike="noStrike">
                <a:solidFill>
                  <a:schemeClr val="dk1"/>
                </a:solidFill>
                <a:latin typeface="Calibri"/>
                <a:ea typeface="Calibri"/>
                <a:cs typeface="Calibri"/>
                <a:sym typeface="Calibri"/>
              </a:endParaRPr>
            </a:p>
          </p:txBody>
        </p:sp>
      </p:grpSp>
      <p:sp>
        <p:nvSpPr>
          <p:cNvPr id="733" name="Google Shape;733;p5"/>
          <p:cNvSpPr txBox="1"/>
          <p:nvPr>
            <p:ph idx="4294967295" type="body"/>
          </p:nvPr>
        </p:nvSpPr>
        <p:spPr>
          <a:xfrm>
            <a:off x="1329120" y="1072080"/>
            <a:ext cx="3318840" cy="1969560"/>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 am the process owner and champion for this process.  I will work with the site managers (or designee) to analyze and/or impact this process.</a:t>
            </a:r>
            <a:endParaRPr b="0" i="0" sz="2000" u="none" cap="none" strike="noStrike">
              <a:solidFill>
                <a:srgbClr val="000000"/>
              </a:solidFill>
              <a:latin typeface="Arial"/>
              <a:ea typeface="Arial"/>
              <a:cs typeface="Arial"/>
              <a:sym typeface="Arial"/>
            </a:endParaRPr>
          </a:p>
        </p:txBody>
      </p:sp>
      <p:sp>
        <p:nvSpPr>
          <p:cNvPr id="734" name="Google Shape;734;p5"/>
          <p:cNvSpPr/>
          <p:nvPr/>
        </p:nvSpPr>
        <p:spPr>
          <a:xfrm>
            <a:off x="7571880" y="3462120"/>
            <a:ext cx="4636440" cy="7146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0" lang="en-US" sz="4000" strike="noStrike">
                <a:solidFill>
                  <a:schemeClr val="dk1"/>
                </a:solidFill>
                <a:latin typeface="Calibri"/>
                <a:ea typeface="Calibri"/>
                <a:cs typeface="Calibri"/>
                <a:sym typeface="Calibri"/>
              </a:rPr>
              <a:t>SCHEDULE</a:t>
            </a:r>
            <a:endParaRPr b="0" sz="4000" strike="noStrike">
              <a:solidFill>
                <a:srgbClr val="000000"/>
              </a:solidFill>
              <a:latin typeface="Arial"/>
              <a:ea typeface="Arial"/>
              <a:cs typeface="Arial"/>
              <a:sym typeface="Arial"/>
            </a:endParaRPr>
          </a:p>
        </p:txBody>
      </p:sp>
      <p:sp>
        <p:nvSpPr>
          <p:cNvPr id="735" name="Google Shape;735;p5"/>
          <p:cNvSpPr/>
          <p:nvPr/>
        </p:nvSpPr>
        <p:spPr>
          <a:xfrm>
            <a:off x="7571880" y="4269600"/>
            <a:ext cx="4636440" cy="2490840"/>
          </a:xfrm>
          <a:prstGeom prst="rect">
            <a:avLst/>
          </a:prstGeom>
          <a:noFill/>
          <a:ln>
            <a:noFill/>
          </a:ln>
        </p:spPr>
        <p:txBody>
          <a:bodyPr anchorCtr="0" anchor="t" bIns="45700" lIns="91425" spcFirstLastPara="1" rIns="91425" wrap="square" tIns="45700">
            <a:normAutofit/>
          </a:bodyPr>
          <a:lstStyle/>
          <a:p>
            <a:pPr indent="-343080" lvl="0" marL="343080" marR="0" rtl="0" algn="l">
              <a:lnSpc>
                <a:spcPct val="150000"/>
              </a:lnSpc>
              <a:spcBef>
                <a:spcPts val="0"/>
              </a:spcBef>
              <a:spcAft>
                <a:spcPts val="0"/>
              </a:spcAft>
              <a:buClr>
                <a:srgbClr val="000000"/>
              </a:buClr>
              <a:buSzPts val="1800"/>
              <a:buFont typeface="Noto Sans Symbols"/>
              <a:buChar char="∙"/>
            </a:pPr>
            <a:r>
              <a:rPr b="1" lang="en-US" sz="1800" strike="noStrike">
                <a:solidFill>
                  <a:srgbClr val="000000"/>
                </a:solidFill>
                <a:latin typeface="Courier New"/>
                <a:ea typeface="Courier New"/>
                <a:cs typeface="Courier New"/>
                <a:sym typeface="Courier New"/>
              </a:rPr>
              <a:t>Define:</a:t>
            </a:r>
            <a:r>
              <a:rPr b="0" lang="en-US" sz="1800" strike="noStrike">
                <a:solidFill>
                  <a:srgbClr val="000000"/>
                </a:solidFill>
                <a:latin typeface="Courier New"/>
                <a:ea typeface="Courier New"/>
                <a:cs typeface="Courier New"/>
                <a:sym typeface="Courier New"/>
              </a:rPr>
              <a:t>   October 6, 2020</a:t>
            </a:r>
            <a:endParaRPr b="0" sz="1800" strike="noStrike">
              <a:solidFill>
                <a:srgbClr val="000000"/>
              </a:solidFill>
              <a:latin typeface="Arial"/>
              <a:ea typeface="Arial"/>
              <a:cs typeface="Arial"/>
              <a:sym typeface="Arial"/>
            </a:endParaRPr>
          </a:p>
          <a:p>
            <a:pPr indent="-343080" lvl="0" marL="343080" marR="0" rtl="0" algn="l">
              <a:lnSpc>
                <a:spcPct val="150000"/>
              </a:lnSpc>
              <a:spcBef>
                <a:spcPts val="0"/>
              </a:spcBef>
              <a:spcAft>
                <a:spcPts val="0"/>
              </a:spcAft>
              <a:buClr>
                <a:srgbClr val="000000"/>
              </a:buClr>
              <a:buSzPts val="1800"/>
              <a:buFont typeface="Noto Sans Symbols"/>
              <a:buChar char="∙"/>
            </a:pPr>
            <a:r>
              <a:rPr b="1" lang="en-US" sz="1800" strike="noStrike">
                <a:solidFill>
                  <a:srgbClr val="000000"/>
                </a:solidFill>
                <a:latin typeface="Courier New"/>
                <a:ea typeface="Courier New"/>
                <a:cs typeface="Courier New"/>
                <a:sym typeface="Courier New"/>
              </a:rPr>
              <a:t>Measure:</a:t>
            </a:r>
            <a:r>
              <a:rPr b="0" lang="en-US" sz="1800" strike="noStrike">
                <a:solidFill>
                  <a:srgbClr val="000000"/>
                </a:solidFill>
                <a:latin typeface="Courier New"/>
                <a:ea typeface="Courier New"/>
                <a:cs typeface="Courier New"/>
                <a:sym typeface="Courier New"/>
              </a:rPr>
              <a:t>  October 20, 2020</a:t>
            </a:r>
            <a:endParaRPr b="0" sz="1800" strike="noStrike">
              <a:solidFill>
                <a:srgbClr val="000000"/>
              </a:solidFill>
              <a:latin typeface="Arial"/>
              <a:ea typeface="Arial"/>
              <a:cs typeface="Arial"/>
              <a:sym typeface="Arial"/>
            </a:endParaRPr>
          </a:p>
          <a:p>
            <a:pPr indent="-343080" lvl="0" marL="343080" marR="0" rtl="0" algn="l">
              <a:lnSpc>
                <a:spcPct val="150000"/>
              </a:lnSpc>
              <a:spcBef>
                <a:spcPts val="0"/>
              </a:spcBef>
              <a:spcAft>
                <a:spcPts val="0"/>
              </a:spcAft>
              <a:buClr>
                <a:srgbClr val="000000"/>
              </a:buClr>
              <a:buSzPts val="1800"/>
              <a:buFont typeface="Noto Sans Symbols"/>
              <a:buChar char="∙"/>
            </a:pPr>
            <a:r>
              <a:rPr b="1" lang="en-US" sz="1800" strike="noStrike">
                <a:solidFill>
                  <a:srgbClr val="000000"/>
                </a:solidFill>
                <a:latin typeface="Courier New"/>
                <a:ea typeface="Courier New"/>
                <a:cs typeface="Courier New"/>
                <a:sym typeface="Courier New"/>
              </a:rPr>
              <a:t>Analyze:</a:t>
            </a:r>
            <a:r>
              <a:rPr b="0" lang="en-US" sz="1800" strike="noStrike">
                <a:solidFill>
                  <a:srgbClr val="000000"/>
                </a:solidFill>
                <a:latin typeface="Courier New"/>
                <a:ea typeface="Courier New"/>
                <a:cs typeface="Courier New"/>
                <a:sym typeface="Courier New"/>
              </a:rPr>
              <a:t>  November 17, 2020</a:t>
            </a:r>
            <a:endParaRPr b="0" sz="1800" strike="noStrike">
              <a:solidFill>
                <a:srgbClr val="000000"/>
              </a:solidFill>
              <a:latin typeface="Arial"/>
              <a:ea typeface="Arial"/>
              <a:cs typeface="Arial"/>
              <a:sym typeface="Arial"/>
            </a:endParaRPr>
          </a:p>
          <a:p>
            <a:pPr indent="-343080" lvl="0" marL="343080" marR="0" rtl="0" algn="l">
              <a:lnSpc>
                <a:spcPct val="150000"/>
              </a:lnSpc>
              <a:spcBef>
                <a:spcPts val="0"/>
              </a:spcBef>
              <a:spcAft>
                <a:spcPts val="0"/>
              </a:spcAft>
              <a:buClr>
                <a:srgbClr val="000000"/>
              </a:buClr>
              <a:buSzPts val="1800"/>
              <a:buFont typeface="Noto Sans Symbols"/>
              <a:buChar char="∙"/>
            </a:pPr>
            <a:r>
              <a:rPr b="1" lang="en-US" sz="1800" strike="noStrike">
                <a:solidFill>
                  <a:srgbClr val="000000"/>
                </a:solidFill>
                <a:latin typeface="Courier New"/>
                <a:ea typeface="Courier New"/>
                <a:cs typeface="Courier New"/>
                <a:sym typeface="Courier New"/>
              </a:rPr>
              <a:t>Improve:</a:t>
            </a:r>
            <a:r>
              <a:rPr b="0" lang="en-US" sz="1800" strike="noStrike">
                <a:solidFill>
                  <a:srgbClr val="000000"/>
                </a:solidFill>
                <a:latin typeface="Courier New"/>
                <a:ea typeface="Courier New"/>
                <a:cs typeface="Courier New"/>
                <a:sym typeface="Courier New"/>
              </a:rPr>
              <a:t>  November 24, 2020</a:t>
            </a:r>
            <a:endParaRPr b="0" sz="1800" strike="noStrike">
              <a:solidFill>
                <a:srgbClr val="000000"/>
              </a:solidFill>
              <a:latin typeface="Arial"/>
              <a:ea typeface="Arial"/>
              <a:cs typeface="Arial"/>
              <a:sym typeface="Arial"/>
            </a:endParaRPr>
          </a:p>
          <a:p>
            <a:pPr indent="-343080" lvl="0" marL="343080" marR="0" rtl="0" algn="l">
              <a:lnSpc>
                <a:spcPct val="150000"/>
              </a:lnSpc>
              <a:spcBef>
                <a:spcPts val="0"/>
              </a:spcBef>
              <a:spcAft>
                <a:spcPts val="0"/>
              </a:spcAft>
              <a:buClr>
                <a:srgbClr val="000000"/>
              </a:buClr>
              <a:buSzPts val="1800"/>
              <a:buFont typeface="Noto Sans Symbols"/>
              <a:buChar char="∙"/>
            </a:pPr>
            <a:r>
              <a:rPr b="1" lang="en-US" sz="1800" strike="noStrike">
                <a:solidFill>
                  <a:srgbClr val="000000"/>
                </a:solidFill>
                <a:latin typeface="Courier New"/>
                <a:ea typeface="Courier New"/>
                <a:cs typeface="Courier New"/>
                <a:sym typeface="Courier New"/>
              </a:rPr>
              <a:t>Control: </a:t>
            </a:r>
            <a:r>
              <a:rPr b="0" lang="en-US" sz="1800" strike="noStrike">
                <a:solidFill>
                  <a:srgbClr val="000000"/>
                </a:solidFill>
                <a:latin typeface="Courier New"/>
                <a:ea typeface="Courier New"/>
                <a:cs typeface="Courier New"/>
                <a:sym typeface="Courier New"/>
              </a:rPr>
              <a:t> December 6, 2020</a:t>
            </a:r>
            <a:endParaRPr b="0" sz="1800" strike="noStrike">
              <a:solidFill>
                <a:srgbClr val="000000"/>
              </a:solidFill>
              <a:latin typeface="Arial"/>
              <a:ea typeface="Arial"/>
              <a:cs typeface="Arial"/>
              <a:sym typeface="Arial"/>
            </a:endParaRPr>
          </a:p>
        </p:txBody>
      </p:sp>
      <p:pic>
        <p:nvPicPr>
          <p:cNvPr descr="See the source image" id="736" name="Google Shape;736;p5"/>
          <p:cNvPicPr preferRelativeResize="0"/>
          <p:nvPr/>
        </p:nvPicPr>
        <p:blipFill rotWithShape="1">
          <a:blip r:embed="rId3">
            <a:alphaModFix/>
          </a:blip>
          <a:srcRect b="3725" l="0" r="0" t="0"/>
          <a:stretch/>
        </p:blipFill>
        <p:spPr>
          <a:xfrm>
            <a:off x="11520" y="3451320"/>
            <a:ext cx="7543080" cy="3397320"/>
          </a:xfrm>
          <a:prstGeom prst="rect">
            <a:avLst/>
          </a:prstGeom>
          <a:noFill/>
          <a:ln>
            <a:noFill/>
          </a:ln>
        </p:spPr>
      </p:pic>
      <p:pic>
        <p:nvPicPr>
          <p:cNvPr descr="A piano keyboard&#10;&#10;Description automatically generated" id="737" name="Google Shape;737;p5"/>
          <p:cNvPicPr preferRelativeResize="0"/>
          <p:nvPr/>
        </p:nvPicPr>
        <p:blipFill rotWithShape="1">
          <a:blip r:embed="rId4">
            <a:alphaModFix/>
          </a:blip>
          <a:srcRect b="0" l="0" r="0" t="0"/>
          <a:stretch/>
        </p:blipFill>
        <p:spPr>
          <a:xfrm>
            <a:off x="4660200" y="9000"/>
            <a:ext cx="7520040" cy="33829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 name="Shape 741"/>
        <p:cNvGrpSpPr/>
        <p:nvPr/>
      </p:nvGrpSpPr>
      <p:grpSpPr>
        <a:xfrm>
          <a:off x="0" y="0"/>
          <a:ext cx="0" cy="0"/>
          <a:chOff x="0" y="0"/>
          <a:chExt cx="0" cy="0"/>
        </a:xfrm>
      </p:grpSpPr>
      <p:sp>
        <p:nvSpPr>
          <p:cNvPr id="742" name="Google Shape;742;p6"/>
          <p:cNvSpPr/>
          <p:nvPr/>
        </p:nvSpPr>
        <p:spPr>
          <a:xfrm>
            <a:off x="2880" y="0"/>
            <a:ext cx="12188520" cy="6857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43" name="Google Shape;743;p6"/>
          <p:cNvSpPr/>
          <p:nvPr/>
        </p:nvSpPr>
        <p:spPr>
          <a:xfrm>
            <a:off x="0" y="0"/>
            <a:ext cx="4167000" cy="685764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44" name="Google Shape;744;p6"/>
          <p:cNvSpPr txBox="1"/>
          <p:nvPr>
            <p:ph idx="4294967295" type="title"/>
          </p:nvPr>
        </p:nvSpPr>
        <p:spPr>
          <a:xfrm>
            <a:off x="686880" y="1153440"/>
            <a:ext cx="3200040" cy="44607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400"/>
              <a:buFont typeface="Calibri"/>
              <a:buNone/>
            </a:pPr>
            <a:r>
              <a:rPr b="0" i="0" lang="en-US" sz="4400" u="none" cap="none" strike="noStrike">
                <a:solidFill>
                  <a:srgbClr val="FFFFFF"/>
                </a:solidFill>
                <a:latin typeface="Calibri"/>
                <a:ea typeface="Calibri"/>
                <a:cs typeface="Calibri"/>
                <a:sym typeface="Calibri"/>
              </a:rPr>
              <a:t>PROCESS MAP </a:t>
            </a:r>
            <a:br>
              <a:rPr b="0" i="0" lang="en-US" sz="4400" u="none" cap="none" strike="noStrike"/>
            </a:br>
            <a:r>
              <a:rPr b="0" i="0" lang="en-US" sz="3200" u="none" cap="none" strike="noStrike">
                <a:solidFill>
                  <a:srgbClr val="FFFFFF"/>
                </a:solidFill>
                <a:latin typeface="Calibri"/>
                <a:ea typeface="Calibri"/>
                <a:cs typeface="Calibri"/>
                <a:sym typeface="Calibri"/>
              </a:rPr>
              <a:t>(CYCLE-TIME)</a:t>
            </a:r>
            <a:br>
              <a:rPr b="0" i="0" lang="en-US" sz="3200" u="none" cap="none" strike="noStrike"/>
            </a:br>
            <a:br>
              <a:rPr b="0" i="0" lang="en-US" sz="3200" u="none" cap="none" strike="noStrike"/>
            </a:br>
            <a:endParaRPr b="0" i="0" sz="3200" u="none" cap="none" strike="noStrike">
              <a:solidFill>
                <a:srgbClr val="000000"/>
              </a:solidFill>
              <a:latin typeface="Arial"/>
              <a:ea typeface="Arial"/>
              <a:cs typeface="Arial"/>
              <a:sym typeface="Arial"/>
            </a:endParaRPr>
          </a:p>
        </p:txBody>
      </p:sp>
      <p:sp>
        <p:nvSpPr>
          <p:cNvPr id="745" name="Google Shape;745;p6"/>
          <p:cNvSpPr/>
          <p:nvPr/>
        </p:nvSpPr>
        <p:spPr>
          <a:xfrm flipH="1" rot="10800000">
            <a:off x="7550640" y="2455920"/>
            <a:ext cx="4083120" cy="4083120"/>
          </a:xfrm>
          <a:prstGeom prst="arc">
            <a:avLst>
              <a:gd fmla="val 16200000" name="adj1"/>
              <a:gd fmla="val 0" name="adj2"/>
            </a:avLst>
          </a:prstGeom>
          <a:noFill/>
          <a:ln cap="rnd" cmpd="sng" w="127000">
            <a:solidFill>
              <a:srgbClr val="FFC000"/>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dk1"/>
              </a:solidFill>
              <a:latin typeface="Calibri"/>
              <a:ea typeface="Calibri"/>
              <a:cs typeface="Calibri"/>
              <a:sym typeface="Calibri"/>
            </a:endParaRPr>
          </a:p>
        </p:txBody>
      </p:sp>
      <p:sp>
        <p:nvSpPr>
          <p:cNvPr id="746" name="Google Shape;746;p6"/>
          <p:cNvSpPr/>
          <p:nvPr/>
        </p:nvSpPr>
        <p:spPr>
          <a:xfrm>
            <a:off x="8979480" y="1531440"/>
            <a:ext cx="1530720" cy="190800"/>
          </a:xfrm>
          <a:prstGeom prst="rect">
            <a:avLst/>
          </a:prstGeom>
          <a:solidFill>
            <a:srgbClr val="ABB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47" name="Google Shape;747;p6"/>
          <p:cNvSpPr/>
          <p:nvPr/>
        </p:nvSpPr>
        <p:spPr>
          <a:xfrm>
            <a:off x="8989200" y="5404320"/>
            <a:ext cx="1671120" cy="209880"/>
          </a:xfrm>
          <a:prstGeom prst="rect">
            <a:avLst/>
          </a:prstGeom>
          <a:solidFill>
            <a:srgbClr val="ABBA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grpSp>
        <p:nvGrpSpPr>
          <p:cNvPr id="748" name="Google Shape;748;p6"/>
          <p:cNvGrpSpPr/>
          <p:nvPr/>
        </p:nvGrpSpPr>
        <p:grpSpPr>
          <a:xfrm>
            <a:off x="4433400" y="652320"/>
            <a:ext cx="7016040" cy="5463360"/>
            <a:chOff x="4433400" y="652320"/>
            <a:chExt cx="7016040" cy="5463360"/>
          </a:xfrm>
        </p:grpSpPr>
        <p:sp>
          <p:nvSpPr>
            <p:cNvPr id="749" name="Google Shape;749;p6"/>
            <p:cNvSpPr/>
            <p:nvPr/>
          </p:nvSpPr>
          <p:spPr>
            <a:xfrm rot="5400000">
              <a:off x="4107960" y="156780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0" name="Google Shape;750;p6"/>
            <p:cNvSpPr/>
            <p:nvPr/>
          </p:nvSpPr>
          <p:spPr>
            <a:xfrm>
              <a:off x="4433400" y="65232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1" name="Google Shape;751;p6"/>
            <p:cNvSpPr/>
            <p:nvPr/>
          </p:nvSpPr>
          <p:spPr>
            <a:xfrm>
              <a:off x="4466880" y="68580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Compliance manager (CM) sends QS word document attachment email to site manager</a:t>
              </a:r>
              <a:endParaRPr b="0" sz="1200" strike="noStrike">
                <a:solidFill>
                  <a:srgbClr val="000000"/>
                </a:solidFill>
                <a:latin typeface="Arial"/>
                <a:ea typeface="Arial"/>
                <a:cs typeface="Arial"/>
                <a:sym typeface="Arial"/>
              </a:endParaRPr>
            </a:p>
          </p:txBody>
        </p:sp>
        <p:sp>
          <p:nvSpPr>
            <p:cNvPr id="752" name="Google Shape;752;p6"/>
            <p:cNvSpPr/>
            <p:nvPr/>
          </p:nvSpPr>
          <p:spPr>
            <a:xfrm rot="5400000">
              <a:off x="4107960" y="300564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3" name="Google Shape;753;p6"/>
            <p:cNvSpPr/>
            <p:nvPr/>
          </p:nvSpPr>
          <p:spPr>
            <a:xfrm>
              <a:off x="4433400" y="209016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4" name="Google Shape;754;p6"/>
            <p:cNvSpPr/>
            <p:nvPr/>
          </p:nvSpPr>
          <p:spPr>
            <a:xfrm>
              <a:off x="4466880" y="212364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Site manager (SM) receives and reviews QS task</a:t>
              </a:r>
              <a:endParaRPr b="0" sz="1200" strike="noStrike">
                <a:solidFill>
                  <a:srgbClr val="000000"/>
                </a:solidFill>
                <a:latin typeface="Arial"/>
                <a:ea typeface="Arial"/>
                <a:cs typeface="Arial"/>
                <a:sym typeface="Arial"/>
              </a:endParaRPr>
            </a:p>
          </p:txBody>
        </p:sp>
        <p:sp>
          <p:nvSpPr>
            <p:cNvPr id="755" name="Google Shape;755;p6"/>
            <p:cNvSpPr/>
            <p:nvPr/>
          </p:nvSpPr>
          <p:spPr>
            <a:xfrm rot="5400000">
              <a:off x="4107960" y="444348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6" name="Google Shape;756;p6"/>
            <p:cNvSpPr/>
            <p:nvPr/>
          </p:nvSpPr>
          <p:spPr>
            <a:xfrm>
              <a:off x="4433400" y="352800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7" name="Google Shape;757;p6"/>
            <p:cNvSpPr/>
            <p:nvPr/>
          </p:nvSpPr>
          <p:spPr>
            <a:xfrm>
              <a:off x="4466880" y="356148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SM gathers data and answers QS questions on the word (doc)</a:t>
              </a:r>
              <a:endParaRPr b="0" sz="1200" strike="noStrike">
                <a:solidFill>
                  <a:srgbClr val="000000"/>
                </a:solidFill>
                <a:latin typeface="Arial"/>
                <a:ea typeface="Arial"/>
                <a:cs typeface="Arial"/>
                <a:sym typeface="Arial"/>
              </a:endParaRPr>
            </a:p>
          </p:txBody>
        </p:sp>
        <p:sp>
          <p:nvSpPr>
            <p:cNvPr id="758" name="Google Shape;758;p6"/>
            <p:cNvSpPr/>
            <p:nvPr/>
          </p:nvSpPr>
          <p:spPr>
            <a:xfrm>
              <a:off x="4826520" y="5162400"/>
              <a:ext cx="253944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59" name="Google Shape;759;p6"/>
            <p:cNvSpPr/>
            <p:nvPr/>
          </p:nvSpPr>
          <p:spPr>
            <a:xfrm>
              <a:off x="4433400" y="496584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0" name="Google Shape;760;p6"/>
            <p:cNvSpPr/>
            <p:nvPr/>
          </p:nvSpPr>
          <p:spPr>
            <a:xfrm>
              <a:off x="4466880" y="499932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SM formats, prints, and walks to printer for QS, creating hard copy</a:t>
              </a:r>
              <a:endParaRPr b="0" sz="1200" strike="noStrike">
                <a:solidFill>
                  <a:srgbClr val="000000"/>
                </a:solidFill>
                <a:latin typeface="Arial"/>
                <a:ea typeface="Arial"/>
                <a:cs typeface="Arial"/>
                <a:sym typeface="Arial"/>
              </a:endParaRPr>
            </a:p>
          </p:txBody>
        </p:sp>
        <p:sp>
          <p:nvSpPr>
            <p:cNvPr id="761" name="Google Shape;761;p6"/>
            <p:cNvSpPr/>
            <p:nvPr/>
          </p:nvSpPr>
          <p:spPr>
            <a:xfrm rot="-5400000">
              <a:off x="6657480" y="444384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2" name="Google Shape;762;p6"/>
            <p:cNvSpPr/>
            <p:nvPr/>
          </p:nvSpPr>
          <p:spPr>
            <a:xfrm>
              <a:off x="6983280" y="496584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3" name="Google Shape;763;p6"/>
            <p:cNvSpPr/>
            <p:nvPr/>
          </p:nvSpPr>
          <p:spPr>
            <a:xfrm>
              <a:off x="7016760" y="499932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SM physically signs QS hard copy in signature block</a:t>
              </a:r>
              <a:endParaRPr b="0" sz="1200" strike="noStrike">
                <a:solidFill>
                  <a:srgbClr val="000000"/>
                </a:solidFill>
                <a:latin typeface="Arial"/>
                <a:ea typeface="Arial"/>
                <a:cs typeface="Arial"/>
                <a:sym typeface="Arial"/>
              </a:endParaRPr>
            </a:p>
          </p:txBody>
        </p:sp>
        <p:sp>
          <p:nvSpPr>
            <p:cNvPr id="764" name="Google Shape;764;p6"/>
            <p:cNvSpPr/>
            <p:nvPr/>
          </p:nvSpPr>
          <p:spPr>
            <a:xfrm rot="-5400000">
              <a:off x="6657480" y="300600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5" name="Google Shape;765;p6"/>
            <p:cNvSpPr/>
            <p:nvPr/>
          </p:nvSpPr>
          <p:spPr>
            <a:xfrm>
              <a:off x="6983280" y="352800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6" name="Google Shape;766;p6"/>
            <p:cNvSpPr/>
            <p:nvPr/>
          </p:nvSpPr>
          <p:spPr>
            <a:xfrm>
              <a:off x="7016760" y="356148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SM goes to scanner, scans QS, creating digital (soft) copy</a:t>
              </a:r>
              <a:endParaRPr b="0" sz="1200" strike="noStrike">
                <a:solidFill>
                  <a:srgbClr val="000000"/>
                </a:solidFill>
                <a:latin typeface="Arial"/>
                <a:ea typeface="Arial"/>
                <a:cs typeface="Arial"/>
                <a:sym typeface="Arial"/>
              </a:endParaRPr>
            </a:p>
          </p:txBody>
        </p:sp>
        <p:sp>
          <p:nvSpPr>
            <p:cNvPr id="767" name="Google Shape;767;p6"/>
            <p:cNvSpPr/>
            <p:nvPr/>
          </p:nvSpPr>
          <p:spPr>
            <a:xfrm rot="-5400000">
              <a:off x="6657480" y="156816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8" name="Google Shape;768;p6"/>
            <p:cNvSpPr/>
            <p:nvPr/>
          </p:nvSpPr>
          <p:spPr>
            <a:xfrm>
              <a:off x="6983280" y="209016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69" name="Google Shape;769;p6"/>
            <p:cNvSpPr/>
            <p:nvPr/>
          </p:nvSpPr>
          <p:spPr>
            <a:xfrm>
              <a:off x="7016760" y="212364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SM locates original email and replies with signed and complete QS attachment</a:t>
              </a:r>
              <a:endParaRPr b="0" sz="1200" strike="noStrike">
                <a:solidFill>
                  <a:srgbClr val="000000"/>
                </a:solidFill>
                <a:latin typeface="Arial"/>
                <a:ea typeface="Arial"/>
                <a:cs typeface="Arial"/>
                <a:sym typeface="Arial"/>
              </a:endParaRPr>
            </a:p>
          </p:txBody>
        </p:sp>
        <p:sp>
          <p:nvSpPr>
            <p:cNvPr id="770" name="Google Shape;770;p6"/>
            <p:cNvSpPr/>
            <p:nvPr/>
          </p:nvSpPr>
          <p:spPr>
            <a:xfrm>
              <a:off x="7863840" y="1153440"/>
              <a:ext cx="253944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71" name="Google Shape;771;p6"/>
            <p:cNvSpPr/>
            <p:nvPr/>
          </p:nvSpPr>
          <p:spPr>
            <a:xfrm>
              <a:off x="6983280" y="65232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72" name="Google Shape;772;p6"/>
            <p:cNvSpPr/>
            <p:nvPr/>
          </p:nvSpPr>
          <p:spPr>
            <a:xfrm>
              <a:off x="7016760" y="68580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CM receives and updates status logs manually</a:t>
              </a:r>
              <a:endParaRPr b="0" sz="1200" strike="noStrike">
                <a:solidFill>
                  <a:srgbClr val="000000"/>
                </a:solidFill>
                <a:latin typeface="Arial"/>
                <a:ea typeface="Arial"/>
                <a:cs typeface="Arial"/>
                <a:sym typeface="Arial"/>
              </a:endParaRPr>
            </a:p>
          </p:txBody>
        </p:sp>
        <p:sp>
          <p:nvSpPr>
            <p:cNvPr id="773" name="Google Shape;773;p6"/>
            <p:cNvSpPr/>
            <p:nvPr/>
          </p:nvSpPr>
          <p:spPr>
            <a:xfrm rot="5400000">
              <a:off x="9779400" y="213984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74" name="Google Shape;774;p6"/>
            <p:cNvSpPr/>
            <p:nvPr/>
          </p:nvSpPr>
          <p:spPr>
            <a:xfrm>
              <a:off x="9532800" y="652320"/>
              <a:ext cx="1916640" cy="1149840"/>
            </a:xfrm>
            <a:prstGeom prst="flowChartDecision">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75" name="Google Shape;775;p6"/>
            <p:cNvSpPr/>
            <p:nvPr/>
          </p:nvSpPr>
          <p:spPr>
            <a:xfrm>
              <a:off x="10012320" y="939960"/>
              <a:ext cx="958320" cy="5749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CM reviews and validates answers on the QS</a:t>
              </a:r>
              <a:endParaRPr b="0" sz="1200" strike="noStrike">
                <a:solidFill>
                  <a:srgbClr val="000000"/>
                </a:solidFill>
                <a:latin typeface="Arial"/>
                <a:ea typeface="Arial"/>
                <a:cs typeface="Arial"/>
                <a:sym typeface="Arial"/>
              </a:endParaRPr>
            </a:p>
          </p:txBody>
        </p:sp>
        <p:sp>
          <p:nvSpPr>
            <p:cNvPr id="776" name="Google Shape;776;p6"/>
            <p:cNvSpPr/>
            <p:nvPr/>
          </p:nvSpPr>
          <p:spPr>
            <a:xfrm rot="5400000">
              <a:off x="9779400" y="3105000"/>
              <a:ext cx="1427760" cy="172080"/>
            </a:xfrm>
            <a:prstGeom prst="rect">
              <a:avLst/>
            </a:prstGeom>
            <a:solidFill>
              <a:srgbClr val="ABBADE"/>
            </a:solidFill>
            <a:ln>
              <a:noFill/>
            </a:ln>
          </p:spPr>
          <p:txBody>
            <a:bodyPr anchorCtr="0" anchor="ctr" bIns="86025" lIns="91425" spcFirstLastPara="1" rIns="91425" wrap="square" tIns="860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77" name="Google Shape;777;p6"/>
            <p:cNvSpPr/>
            <p:nvPr/>
          </p:nvSpPr>
          <p:spPr>
            <a:xfrm>
              <a:off x="9532800" y="209016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78" name="Google Shape;778;p6"/>
            <p:cNvSpPr/>
            <p:nvPr/>
          </p:nvSpPr>
          <p:spPr>
            <a:xfrm>
              <a:off x="9566640" y="212364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CM sends follow-up questions to SM for omissions / errors on the QS</a:t>
              </a:r>
              <a:endParaRPr b="0" sz="1200" strike="noStrike">
                <a:solidFill>
                  <a:srgbClr val="000000"/>
                </a:solidFill>
                <a:latin typeface="Arial"/>
                <a:ea typeface="Arial"/>
                <a:cs typeface="Arial"/>
                <a:sym typeface="Arial"/>
              </a:endParaRPr>
            </a:p>
          </p:txBody>
        </p:sp>
        <p:sp>
          <p:nvSpPr>
            <p:cNvPr id="779" name="Google Shape;779;p6"/>
            <p:cNvSpPr/>
            <p:nvPr/>
          </p:nvSpPr>
          <p:spPr>
            <a:xfrm rot="-5400000">
              <a:off x="7161840" y="3506760"/>
              <a:ext cx="3836520" cy="171000"/>
            </a:xfrm>
            <a:prstGeom prst="rect">
              <a:avLst/>
            </a:prstGeom>
            <a:solidFill>
              <a:srgbClr val="ABBADE"/>
            </a:solidFill>
            <a:ln>
              <a:noFill/>
            </a:ln>
          </p:spPr>
          <p:txBody>
            <a:bodyPr anchorCtr="0" anchor="ctr" bIns="85675" lIns="91425" spcFirstLastPara="1" rIns="91425" wrap="square" tIns="8567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80" name="Google Shape;780;p6"/>
            <p:cNvSpPr/>
            <p:nvPr/>
          </p:nvSpPr>
          <p:spPr>
            <a:xfrm>
              <a:off x="9532800" y="352800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81" name="Google Shape;781;p6"/>
            <p:cNvSpPr/>
            <p:nvPr/>
          </p:nvSpPr>
          <p:spPr>
            <a:xfrm>
              <a:off x="9566640" y="356148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SM corrects QS and responds to the CM inquiry</a:t>
              </a:r>
              <a:endParaRPr b="0" sz="1200" strike="noStrike">
                <a:solidFill>
                  <a:srgbClr val="000000"/>
                </a:solidFill>
                <a:latin typeface="Arial"/>
                <a:ea typeface="Arial"/>
                <a:cs typeface="Arial"/>
                <a:sym typeface="Arial"/>
              </a:endParaRPr>
            </a:p>
          </p:txBody>
        </p:sp>
        <p:sp>
          <p:nvSpPr>
            <p:cNvPr id="782" name="Google Shape;782;p6"/>
            <p:cNvSpPr/>
            <p:nvPr/>
          </p:nvSpPr>
          <p:spPr>
            <a:xfrm>
              <a:off x="9532800" y="4965840"/>
              <a:ext cx="1916640" cy="1149840"/>
            </a:xfrm>
            <a:prstGeom prst="roundRect">
              <a:avLst>
                <a:gd fmla="val 10000" name="adj"/>
              </a:avLst>
            </a:prstGeom>
            <a:solidFill>
              <a:srgbClr val="8DA9DB"/>
            </a:solidFill>
            <a:ln cap="flat" cmpd="sng" w="127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83" name="Google Shape;783;p6"/>
            <p:cNvSpPr/>
            <p:nvPr/>
          </p:nvSpPr>
          <p:spPr>
            <a:xfrm>
              <a:off x="9566640" y="4999320"/>
              <a:ext cx="1849320" cy="108252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lang="en-US" sz="1200" strike="noStrike">
                  <a:solidFill>
                    <a:schemeClr val="dk1"/>
                  </a:solidFill>
                  <a:latin typeface="Calibri"/>
                  <a:ea typeface="Calibri"/>
                  <a:cs typeface="Calibri"/>
                  <a:sym typeface="Calibri"/>
                </a:rPr>
                <a:t>CM finalizes review and reports based on QS responses</a:t>
              </a:r>
              <a:endParaRPr b="0" sz="1200" strike="noStrike">
                <a:solidFill>
                  <a:srgbClr val="000000"/>
                </a:solidFill>
                <a:latin typeface="Arial"/>
                <a:ea typeface="Arial"/>
                <a:cs typeface="Arial"/>
                <a:sym typeface="Arial"/>
              </a:endParaRPr>
            </a:p>
          </p:txBody>
        </p:sp>
      </p:grpSp>
      <p:sp>
        <p:nvSpPr>
          <p:cNvPr id="784" name="Google Shape;784;p6"/>
          <p:cNvSpPr/>
          <p:nvPr/>
        </p:nvSpPr>
        <p:spPr>
          <a:xfrm rot="5400000">
            <a:off x="10115280" y="2601720"/>
            <a:ext cx="3044520" cy="178560"/>
          </a:xfrm>
          <a:prstGeom prst="rect">
            <a:avLst/>
          </a:prstGeom>
          <a:solidFill>
            <a:srgbClr val="ABBADE"/>
          </a:solidFill>
          <a:ln>
            <a:noFill/>
          </a:ln>
        </p:spPr>
        <p:txBody>
          <a:bodyPr anchorCtr="0" anchor="ctr" bIns="89275" lIns="91425" spcFirstLastPara="1" rIns="91425" wrap="square" tIns="89275">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85" name="Google Shape;785;p6"/>
          <p:cNvSpPr/>
          <p:nvPr/>
        </p:nvSpPr>
        <p:spPr>
          <a:xfrm>
            <a:off x="6554880" y="510948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86" name="Google Shape;786;p6"/>
          <p:cNvSpPr/>
          <p:nvPr/>
        </p:nvSpPr>
        <p:spPr>
          <a:xfrm>
            <a:off x="9214920" y="537876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87" name="Google Shape;787;p6"/>
          <p:cNvSpPr/>
          <p:nvPr/>
        </p:nvSpPr>
        <p:spPr>
          <a:xfrm rot="5400000">
            <a:off x="4744440" y="183960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88" name="Google Shape;788;p6"/>
          <p:cNvSpPr/>
          <p:nvPr/>
        </p:nvSpPr>
        <p:spPr>
          <a:xfrm>
            <a:off x="11449440" y="1158120"/>
            <a:ext cx="266400" cy="161640"/>
          </a:xfrm>
          <a:prstGeom prst="rect">
            <a:avLst/>
          </a:prstGeom>
          <a:solidFill>
            <a:srgbClr val="ABBADE"/>
          </a:solidFill>
          <a:ln>
            <a:noFill/>
          </a:ln>
        </p:spPr>
        <p:txBody>
          <a:bodyPr anchorCtr="0" anchor="ctr" bIns="81000" lIns="91425" spcFirstLastPara="1" rIns="91425" wrap="square" tIns="81000">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89" name="Google Shape;789;p6"/>
          <p:cNvSpPr/>
          <p:nvPr/>
        </p:nvSpPr>
        <p:spPr>
          <a:xfrm rot="5400000">
            <a:off x="4745880" y="326448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0" name="Google Shape;790;p6"/>
          <p:cNvSpPr/>
          <p:nvPr/>
        </p:nvSpPr>
        <p:spPr>
          <a:xfrm>
            <a:off x="11453760" y="4051800"/>
            <a:ext cx="266400" cy="161640"/>
          </a:xfrm>
          <a:prstGeom prst="rect">
            <a:avLst/>
          </a:prstGeom>
          <a:solidFill>
            <a:srgbClr val="ABBADE"/>
          </a:solidFill>
          <a:ln>
            <a:noFill/>
          </a:ln>
        </p:spPr>
        <p:txBody>
          <a:bodyPr anchorCtr="0" anchor="ctr" bIns="81000" lIns="91425" spcFirstLastPara="1" rIns="91425" wrap="square" tIns="81000">
            <a:noAutofit/>
          </a:bodyPr>
          <a:lstStyle/>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791" name="Google Shape;791;p6"/>
          <p:cNvSpPr/>
          <p:nvPr/>
        </p:nvSpPr>
        <p:spPr>
          <a:xfrm rot="5400000">
            <a:off x="4737960" y="468972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2" name="Google Shape;792;p6"/>
          <p:cNvSpPr/>
          <p:nvPr/>
        </p:nvSpPr>
        <p:spPr>
          <a:xfrm rot="5400000">
            <a:off x="9002160" y="262944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3" name="Google Shape;793;p6"/>
          <p:cNvSpPr/>
          <p:nvPr/>
        </p:nvSpPr>
        <p:spPr>
          <a:xfrm rot="5400000">
            <a:off x="10419120" y="325512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4" name="Google Shape;794;p6"/>
          <p:cNvSpPr/>
          <p:nvPr/>
        </p:nvSpPr>
        <p:spPr>
          <a:xfrm rot="5400000">
            <a:off x="10419120" y="180144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5" name="Google Shape;795;p6"/>
          <p:cNvSpPr/>
          <p:nvPr/>
        </p:nvSpPr>
        <p:spPr>
          <a:xfrm rot="10800000">
            <a:off x="9523440" y="148968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6" name="Google Shape;796;p6"/>
          <p:cNvSpPr/>
          <p:nvPr/>
        </p:nvSpPr>
        <p:spPr>
          <a:xfrm rot="10800000">
            <a:off x="11336760" y="110844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7" name="Google Shape;797;p6"/>
          <p:cNvSpPr/>
          <p:nvPr/>
        </p:nvSpPr>
        <p:spPr>
          <a:xfrm rot="-5202600">
            <a:off x="7319160" y="469728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8" name="Google Shape;798;p6"/>
          <p:cNvSpPr/>
          <p:nvPr/>
        </p:nvSpPr>
        <p:spPr>
          <a:xfrm rot="-5202600">
            <a:off x="7299360" y="324792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799" name="Google Shape;799;p6"/>
          <p:cNvSpPr/>
          <p:nvPr/>
        </p:nvSpPr>
        <p:spPr>
          <a:xfrm rot="-5202600">
            <a:off x="7297920" y="183240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800" name="Google Shape;800;p6"/>
          <p:cNvSpPr/>
          <p:nvPr/>
        </p:nvSpPr>
        <p:spPr>
          <a:xfrm rot="-5202600">
            <a:off x="11565720" y="356868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801" name="Google Shape;801;p6"/>
          <p:cNvSpPr/>
          <p:nvPr/>
        </p:nvSpPr>
        <p:spPr>
          <a:xfrm>
            <a:off x="4572000" y="356400"/>
            <a:ext cx="1611360" cy="378000"/>
          </a:xfrm>
          <a:prstGeom prst="rect">
            <a:avLst/>
          </a:prstGeom>
          <a:solidFill>
            <a:schemeClr val="accent1"/>
          </a:solidFill>
          <a:ln cap="flat" cmpd="sng" w="12700">
            <a:solidFill>
              <a:srgbClr val="31538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lang="en-US" sz="1800" strike="noStrike">
                <a:solidFill>
                  <a:schemeClr val="lt1"/>
                </a:solidFill>
                <a:latin typeface="Calibri"/>
                <a:ea typeface="Calibri"/>
                <a:cs typeface="Calibri"/>
                <a:sym typeface="Calibri"/>
              </a:rPr>
              <a:t>Start</a:t>
            </a:r>
            <a:endParaRPr b="0" sz="1800" strike="noStrike">
              <a:solidFill>
                <a:srgbClr val="000000"/>
              </a:solidFill>
              <a:latin typeface="Arial"/>
              <a:ea typeface="Arial"/>
              <a:cs typeface="Arial"/>
              <a:sym typeface="Arial"/>
            </a:endParaRPr>
          </a:p>
        </p:txBody>
      </p:sp>
      <p:sp>
        <p:nvSpPr>
          <p:cNvPr id="802" name="Google Shape;802;p6"/>
          <p:cNvSpPr/>
          <p:nvPr/>
        </p:nvSpPr>
        <p:spPr>
          <a:xfrm rot="-5202600">
            <a:off x="11563560" y="183708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803" name="Google Shape;803;p6"/>
          <p:cNvSpPr/>
          <p:nvPr/>
        </p:nvSpPr>
        <p:spPr>
          <a:xfrm rot="5400000">
            <a:off x="9002160" y="4435200"/>
            <a:ext cx="137880" cy="261360"/>
          </a:xfrm>
          <a:prstGeom prst="rightArrow">
            <a:avLst>
              <a:gd fmla="val 50000" name="adj1"/>
              <a:gd fmla="val 50000" name="adj2"/>
            </a:avLst>
          </a:prstGeom>
          <a:solidFill>
            <a:srgbClr val="A5A5A5"/>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sp>
        <p:nvSpPr>
          <p:cNvPr id="804" name="Google Shape;804;p6"/>
          <p:cNvSpPr/>
          <p:nvPr/>
        </p:nvSpPr>
        <p:spPr>
          <a:xfrm>
            <a:off x="9699120" y="6024240"/>
            <a:ext cx="1611360" cy="378000"/>
          </a:xfrm>
          <a:prstGeom prst="rect">
            <a:avLst/>
          </a:prstGeom>
          <a:solidFill>
            <a:schemeClr val="accent1"/>
          </a:solidFill>
          <a:ln cap="flat" cmpd="sng" w="12700">
            <a:solidFill>
              <a:srgbClr val="31538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lang="en-US" sz="1800" strike="noStrike">
                <a:solidFill>
                  <a:schemeClr val="lt1"/>
                </a:solidFill>
                <a:latin typeface="Calibri"/>
                <a:ea typeface="Calibri"/>
                <a:cs typeface="Calibri"/>
                <a:sym typeface="Calibri"/>
              </a:rPr>
              <a:t>End</a:t>
            </a:r>
            <a:endParaRPr b="0" sz="1800" strike="noStrike">
              <a:solidFill>
                <a:srgbClr val="000000"/>
              </a:solidFill>
              <a:latin typeface="Arial"/>
              <a:ea typeface="Arial"/>
              <a:cs typeface="Arial"/>
              <a:sym typeface="Arial"/>
            </a:endParaRPr>
          </a:p>
        </p:txBody>
      </p:sp>
      <p:sp>
        <p:nvSpPr>
          <p:cNvPr id="805" name="Google Shape;805;p6"/>
          <p:cNvSpPr/>
          <p:nvPr/>
        </p:nvSpPr>
        <p:spPr>
          <a:xfrm>
            <a:off x="8344440" y="428544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graphicFrame>
        <p:nvGraphicFramePr>
          <p:cNvPr id="806" name="Google Shape;806;p6"/>
          <p:cNvGraphicFramePr/>
          <p:nvPr/>
        </p:nvGraphicFramePr>
        <p:xfrm>
          <a:off x="866160" y="4211280"/>
          <a:ext cx="3000000" cy="3000000"/>
        </p:xfrm>
        <a:graphic>
          <a:graphicData uri="http://schemas.openxmlformats.org/drawingml/2006/table">
            <a:tbl>
              <a:tblPr>
                <a:noFill/>
                <a:tableStyleId>{6BDCDED5-CF90-458C-ACCD-47A764E01AC3}</a:tableStyleId>
              </a:tblPr>
              <a:tblGrid>
                <a:gridCol w="561600"/>
                <a:gridCol w="775450"/>
              </a:tblGrid>
              <a:tr h="180725">
                <a:tc gridSpan="2">
                  <a:txBody>
                    <a:bodyPr/>
                    <a:lstStyle/>
                    <a:p>
                      <a:pPr indent="0" lvl="0" marL="0" marR="0" rtl="0" algn="ctr">
                        <a:lnSpc>
                          <a:spcPct val="100000"/>
                        </a:lnSpc>
                        <a:spcBef>
                          <a:spcPts val="0"/>
                        </a:spcBef>
                        <a:spcAft>
                          <a:spcPts val="0"/>
                        </a:spcAft>
                        <a:buNone/>
                      </a:pPr>
                      <a:r>
                        <a:rPr b="1" lang="en-US" sz="1400" u="sng" cap="none" strike="noStrike">
                          <a:solidFill>
                            <a:srgbClr val="000000"/>
                          </a:solidFill>
                          <a:latin typeface="Calibri"/>
                          <a:ea typeface="Calibri"/>
                          <a:cs typeface="Calibri"/>
                          <a:sym typeface="Calibri"/>
                        </a:rPr>
                        <a:t>KEY</a:t>
                      </a:r>
                      <a:endParaRPr b="0" sz="14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hMerge="1"/>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(CVA)</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Customer Value Add</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(BVA)</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Business Value Add</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(NVA)</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chemeClr val="dk1"/>
                          </a:solidFill>
                          <a:latin typeface="Calibri"/>
                          <a:ea typeface="Calibri"/>
                          <a:cs typeface="Calibri"/>
                          <a:sym typeface="Calibri"/>
                        </a:rPr>
                        <a:t>No Value Add</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lnSpc>
                          <a:spcPct val="100000"/>
                        </a:lnSpc>
                        <a:spcBef>
                          <a:spcPts val="0"/>
                        </a:spcBef>
                        <a:spcAft>
                          <a:spcPts val="0"/>
                        </a:spcAft>
                        <a:buNone/>
                      </a:pPr>
                      <a:r>
                        <a:rPr b="0" lang="en-US" sz="1100" u="none" cap="none" strike="noStrike">
                          <a:solidFill>
                            <a:srgbClr val="000000"/>
                          </a:solidFill>
                          <a:latin typeface="Calibri"/>
                          <a:ea typeface="Calibri"/>
                          <a:cs typeface="Calibri"/>
                          <a:sym typeface="Calibri"/>
                        </a:rPr>
                        <a:t>Min</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u="none" cap="none" strike="noStrike">
                          <a:solidFill>
                            <a:srgbClr val="000000"/>
                          </a:solidFill>
                          <a:latin typeface="Calibri"/>
                          <a:ea typeface="Calibri"/>
                          <a:cs typeface="Calibri"/>
                          <a:sym typeface="Calibri"/>
                        </a:rPr>
                        <a:t>Avg. Minutes</a:t>
                      </a:r>
                      <a:endParaRPr b="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lang="en-US" sz="1100" u="none" cap="none" strike="noStrike">
                          <a:solidFill>
                            <a:srgbClr val="000000"/>
                          </a:solidFill>
                          <a:latin typeface="Calibri"/>
                          <a:ea typeface="Calibri"/>
                          <a:cs typeface="Calibri"/>
                          <a:sym typeface="Calibri"/>
                        </a:rPr>
                        <a:t>(Time*)</a:t>
                      </a:r>
                      <a:endParaRPr b="0" sz="1100" u="none" cap="none"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180725">
                <a:tc>
                  <a:txBody>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ctr">
                        <a:lnSpc>
                          <a:spcPct val="100000"/>
                        </a:lnSpc>
                        <a:spcBef>
                          <a:spcPts val="0"/>
                        </a:spcBef>
                        <a:spcAft>
                          <a:spcPts val="0"/>
                        </a:spcAft>
                        <a:buNone/>
                      </a:pPr>
                      <a:r>
                        <a:rPr b="0" lang="en-US" sz="1100" strike="noStrike">
                          <a:solidFill>
                            <a:srgbClr val="000000"/>
                          </a:solidFill>
                          <a:latin typeface="Calibri"/>
                          <a:ea typeface="Calibri"/>
                          <a:cs typeface="Calibri"/>
                          <a:sym typeface="Calibri"/>
                        </a:rPr>
                        <a:t>Eliminated or Reduce Time</a:t>
                      </a:r>
                      <a:endParaRPr b="0" sz="1100" strike="noStrike">
                        <a:solidFill>
                          <a:srgbClr val="000000"/>
                        </a:solidFill>
                        <a:latin typeface="Arial"/>
                        <a:ea typeface="Arial"/>
                        <a:cs typeface="Arial"/>
                        <a:sym typeface="Arial"/>
                      </a:endParaRPr>
                    </a:p>
                  </a:txBody>
                  <a:tcPr marT="45725" marB="45725" marR="4675" marL="4675" anchor="b">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bl>
          </a:graphicData>
        </a:graphic>
      </p:graphicFrame>
      <p:sp>
        <p:nvSpPr>
          <p:cNvPr id="807" name="Google Shape;807;p6"/>
          <p:cNvSpPr/>
          <p:nvPr/>
        </p:nvSpPr>
        <p:spPr>
          <a:xfrm>
            <a:off x="873000" y="516168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08" name="Google Shape;808;p6"/>
          <p:cNvSpPr/>
          <p:nvPr/>
        </p:nvSpPr>
        <p:spPr>
          <a:xfrm>
            <a:off x="873000" y="4472640"/>
            <a:ext cx="428400" cy="280800"/>
          </a:xfrm>
          <a:prstGeom prst="rect">
            <a:avLst/>
          </a:prstGeom>
          <a:solidFill>
            <a:srgbClr val="FFF2C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CVA</a:t>
            </a:r>
            <a:endParaRPr b="0" sz="1100" strike="noStrike">
              <a:solidFill>
                <a:srgbClr val="000000"/>
              </a:solidFill>
              <a:latin typeface="Arial"/>
              <a:ea typeface="Arial"/>
              <a:cs typeface="Arial"/>
              <a:sym typeface="Arial"/>
            </a:endParaRPr>
          </a:p>
        </p:txBody>
      </p:sp>
      <p:sp>
        <p:nvSpPr>
          <p:cNvPr id="809" name="Google Shape;809;p6"/>
          <p:cNvSpPr/>
          <p:nvPr/>
        </p:nvSpPr>
        <p:spPr>
          <a:xfrm>
            <a:off x="873000" y="4820040"/>
            <a:ext cx="428400" cy="280800"/>
          </a:xfrm>
          <a:prstGeom prst="rect">
            <a:avLst/>
          </a:prstGeom>
          <a:solidFill>
            <a:srgbClr val="F7CAA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BVA</a:t>
            </a:r>
            <a:endParaRPr b="0" sz="1100" strike="noStrike">
              <a:solidFill>
                <a:srgbClr val="000000"/>
              </a:solidFill>
              <a:latin typeface="Arial"/>
              <a:ea typeface="Arial"/>
              <a:cs typeface="Arial"/>
              <a:sym typeface="Arial"/>
            </a:endParaRPr>
          </a:p>
        </p:txBody>
      </p:sp>
      <p:sp>
        <p:nvSpPr>
          <p:cNvPr id="810" name="Google Shape;810;p6"/>
          <p:cNvSpPr/>
          <p:nvPr/>
        </p:nvSpPr>
        <p:spPr>
          <a:xfrm>
            <a:off x="5776200" y="4341960"/>
            <a:ext cx="428400" cy="280800"/>
          </a:xfrm>
          <a:prstGeom prst="rect">
            <a:avLst/>
          </a:prstGeom>
          <a:solidFill>
            <a:srgbClr val="F7CAA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BVA</a:t>
            </a:r>
            <a:endParaRPr b="0" sz="1100" strike="noStrike">
              <a:solidFill>
                <a:srgbClr val="000000"/>
              </a:solidFill>
              <a:latin typeface="Arial"/>
              <a:ea typeface="Arial"/>
              <a:cs typeface="Arial"/>
              <a:sym typeface="Arial"/>
            </a:endParaRPr>
          </a:p>
        </p:txBody>
      </p:sp>
      <p:sp>
        <p:nvSpPr>
          <p:cNvPr id="811" name="Google Shape;811;p6"/>
          <p:cNvSpPr/>
          <p:nvPr/>
        </p:nvSpPr>
        <p:spPr>
          <a:xfrm>
            <a:off x="5754960" y="2829600"/>
            <a:ext cx="428400" cy="280800"/>
          </a:xfrm>
          <a:prstGeom prst="rect">
            <a:avLst/>
          </a:prstGeom>
          <a:solidFill>
            <a:srgbClr val="F7CAA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BVA</a:t>
            </a:r>
            <a:endParaRPr b="0" sz="1100" strike="noStrike">
              <a:solidFill>
                <a:srgbClr val="000000"/>
              </a:solidFill>
              <a:latin typeface="Arial"/>
              <a:ea typeface="Arial"/>
              <a:cs typeface="Arial"/>
              <a:sym typeface="Arial"/>
            </a:endParaRPr>
          </a:p>
        </p:txBody>
      </p:sp>
      <p:sp>
        <p:nvSpPr>
          <p:cNvPr id="812" name="Google Shape;812;p6"/>
          <p:cNvSpPr/>
          <p:nvPr/>
        </p:nvSpPr>
        <p:spPr>
          <a:xfrm>
            <a:off x="5776200" y="1441440"/>
            <a:ext cx="428400" cy="280800"/>
          </a:xfrm>
          <a:prstGeom prst="rect">
            <a:avLst/>
          </a:prstGeom>
          <a:solidFill>
            <a:srgbClr val="FFF2C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CVA</a:t>
            </a:r>
            <a:endParaRPr b="0" sz="1100" strike="noStrike">
              <a:solidFill>
                <a:srgbClr val="000000"/>
              </a:solidFill>
              <a:latin typeface="Arial"/>
              <a:ea typeface="Arial"/>
              <a:cs typeface="Arial"/>
              <a:sym typeface="Arial"/>
            </a:endParaRPr>
          </a:p>
        </p:txBody>
      </p:sp>
      <p:sp>
        <p:nvSpPr>
          <p:cNvPr id="813" name="Google Shape;813;p6"/>
          <p:cNvSpPr/>
          <p:nvPr/>
        </p:nvSpPr>
        <p:spPr>
          <a:xfrm>
            <a:off x="10925280" y="5749560"/>
            <a:ext cx="428400" cy="280800"/>
          </a:xfrm>
          <a:prstGeom prst="rect">
            <a:avLst/>
          </a:prstGeom>
          <a:solidFill>
            <a:srgbClr val="FFF2C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CVA</a:t>
            </a:r>
            <a:endParaRPr b="0" sz="1100" strike="noStrike">
              <a:solidFill>
                <a:srgbClr val="000000"/>
              </a:solidFill>
              <a:latin typeface="Arial"/>
              <a:ea typeface="Arial"/>
              <a:cs typeface="Arial"/>
              <a:sym typeface="Arial"/>
            </a:endParaRPr>
          </a:p>
        </p:txBody>
      </p:sp>
      <p:sp>
        <p:nvSpPr>
          <p:cNvPr id="814" name="Google Shape;814;p6"/>
          <p:cNvSpPr/>
          <p:nvPr/>
        </p:nvSpPr>
        <p:spPr>
          <a:xfrm>
            <a:off x="8344080" y="574956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15" name="Google Shape;815;p6"/>
          <p:cNvSpPr/>
          <p:nvPr/>
        </p:nvSpPr>
        <p:spPr>
          <a:xfrm>
            <a:off x="5776200" y="578916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16" name="Google Shape;816;p6"/>
          <p:cNvSpPr/>
          <p:nvPr/>
        </p:nvSpPr>
        <p:spPr>
          <a:xfrm>
            <a:off x="8348760" y="289980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17" name="Google Shape;817;p6"/>
          <p:cNvSpPr/>
          <p:nvPr/>
        </p:nvSpPr>
        <p:spPr>
          <a:xfrm>
            <a:off x="10792440" y="294192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18" name="Google Shape;818;p6"/>
          <p:cNvSpPr/>
          <p:nvPr/>
        </p:nvSpPr>
        <p:spPr>
          <a:xfrm>
            <a:off x="8351640" y="142524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19" name="Google Shape;819;p6"/>
          <p:cNvSpPr/>
          <p:nvPr/>
        </p:nvSpPr>
        <p:spPr>
          <a:xfrm>
            <a:off x="10825200" y="4315320"/>
            <a:ext cx="447480" cy="280800"/>
          </a:xfrm>
          <a:prstGeom prst="rect">
            <a:avLst/>
          </a:prstGeom>
          <a:solidFill>
            <a:srgbClr val="BF9000"/>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NVA</a:t>
            </a:r>
            <a:endParaRPr b="0" sz="1100" strike="noStrike">
              <a:solidFill>
                <a:srgbClr val="000000"/>
              </a:solidFill>
              <a:latin typeface="Arial"/>
              <a:ea typeface="Arial"/>
              <a:cs typeface="Arial"/>
              <a:sym typeface="Arial"/>
            </a:endParaRPr>
          </a:p>
        </p:txBody>
      </p:sp>
      <p:sp>
        <p:nvSpPr>
          <p:cNvPr id="820" name="Google Shape;820;p6"/>
          <p:cNvSpPr/>
          <p:nvPr/>
        </p:nvSpPr>
        <p:spPr>
          <a:xfrm>
            <a:off x="10504800" y="1748160"/>
            <a:ext cx="784800" cy="405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lang="en-US" sz="1000" strike="noStrike">
                <a:solidFill>
                  <a:schemeClr val="dk1"/>
                </a:solidFill>
                <a:latin typeface="Calibri"/>
                <a:ea typeface="Calibri"/>
                <a:cs typeface="Calibri"/>
                <a:sym typeface="Calibri"/>
              </a:rPr>
              <a:t>Follow-up</a:t>
            </a:r>
            <a:endParaRPr b="0" sz="10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US" sz="1000" strike="noStrike">
                <a:solidFill>
                  <a:schemeClr val="dk1"/>
                </a:solidFill>
                <a:latin typeface="Calibri"/>
                <a:ea typeface="Calibri"/>
                <a:cs typeface="Calibri"/>
                <a:sym typeface="Calibri"/>
              </a:rPr>
              <a:t>Needed</a:t>
            </a:r>
            <a:endParaRPr b="0" sz="1000" strike="noStrike">
              <a:solidFill>
                <a:srgbClr val="000000"/>
              </a:solidFill>
              <a:latin typeface="Arial"/>
              <a:ea typeface="Arial"/>
              <a:cs typeface="Arial"/>
              <a:sym typeface="Arial"/>
            </a:endParaRPr>
          </a:p>
        </p:txBody>
      </p:sp>
      <p:sp>
        <p:nvSpPr>
          <p:cNvPr id="821" name="Google Shape;821;p6"/>
          <p:cNvSpPr/>
          <p:nvPr/>
        </p:nvSpPr>
        <p:spPr>
          <a:xfrm>
            <a:off x="9611280" y="1498320"/>
            <a:ext cx="784800" cy="405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lang="en-US" sz="1000" strike="noStrike">
                <a:solidFill>
                  <a:schemeClr val="dk1"/>
                </a:solidFill>
                <a:latin typeface="Calibri"/>
                <a:ea typeface="Calibri"/>
                <a:cs typeface="Calibri"/>
                <a:sym typeface="Calibri"/>
              </a:rPr>
              <a:t>No Follow-up Needed</a:t>
            </a:r>
            <a:endParaRPr b="0" sz="1000" strike="noStrike">
              <a:solidFill>
                <a:srgbClr val="000000"/>
              </a:solidFill>
              <a:latin typeface="Arial"/>
              <a:ea typeface="Arial"/>
              <a:cs typeface="Arial"/>
              <a:sym typeface="Arial"/>
            </a:endParaRPr>
          </a:p>
        </p:txBody>
      </p:sp>
      <p:sp>
        <p:nvSpPr>
          <p:cNvPr id="822" name="Google Shape;822;p6"/>
          <p:cNvSpPr/>
          <p:nvPr/>
        </p:nvSpPr>
        <p:spPr>
          <a:xfrm>
            <a:off x="873000" y="549504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6m</a:t>
            </a:r>
            <a:endParaRPr b="0" sz="1100" strike="noStrike">
              <a:solidFill>
                <a:srgbClr val="000000"/>
              </a:solidFill>
              <a:latin typeface="Arial"/>
              <a:ea typeface="Arial"/>
              <a:cs typeface="Arial"/>
              <a:sym typeface="Arial"/>
            </a:endParaRPr>
          </a:p>
        </p:txBody>
      </p:sp>
      <p:sp>
        <p:nvSpPr>
          <p:cNvPr id="823" name="Google Shape;823;p6"/>
          <p:cNvSpPr/>
          <p:nvPr/>
        </p:nvSpPr>
        <p:spPr>
          <a:xfrm>
            <a:off x="4534560" y="144396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6m</a:t>
            </a:r>
            <a:endParaRPr b="0" sz="1100" strike="noStrike">
              <a:solidFill>
                <a:srgbClr val="000000"/>
              </a:solidFill>
              <a:latin typeface="Arial"/>
              <a:ea typeface="Arial"/>
              <a:cs typeface="Arial"/>
              <a:sym typeface="Arial"/>
            </a:endParaRPr>
          </a:p>
        </p:txBody>
      </p:sp>
      <p:sp>
        <p:nvSpPr>
          <p:cNvPr id="824" name="Google Shape;824;p6"/>
          <p:cNvSpPr/>
          <p:nvPr/>
        </p:nvSpPr>
        <p:spPr>
          <a:xfrm>
            <a:off x="4569120" y="284040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6m</a:t>
            </a:r>
            <a:endParaRPr b="0" sz="1100" strike="noStrike">
              <a:solidFill>
                <a:srgbClr val="000000"/>
              </a:solidFill>
              <a:latin typeface="Arial"/>
              <a:ea typeface="Arial"/>
              <a:cs typeface="Arial"/>
              <a:sym typeface="Arial"/>
            </a:endParaRPr>
          </a:p>
        </p:txBody>
      </p:sp>
      <p:sp>
        <p:nvSpPr>
          <p:cNvPr id="825" name="Google Shape;825;p6"/>
          <p:cNvSpPr/>
          <p:nvPr/>
        </p:nvSpPr>
        <p:spPr>
          <a:xfrm>
            <a:off x="4520520" y="433872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42m</a:t>
            </a:r>
            <a:endParaRPr b="0" sz="1100" strike="noStrike">
              <a:solidFill>
                <a:srgbClr val="000000"/>
              </a:solidFill>
              <a:latin typeface="Arial"/>
              <a:ea typeface="Arial"/>
              <a:cs typeface="Arial"/>
              <a:sym typeface="Arial"/>
            </a:endParaRPr>
          </a:p>
        </p:txBody>
      </p:sp>
      <p:sp>
        <p:nvSpPr>
          <p:cNvPr id="826" name="Google Shape;826;p6"/>
          <p:cNvSpPr/>
          <p:nvPr/>
        </p:nvSpPr>
        <p:spPr>
          <a:xfrm>
            <a:off x="4537440" y="578556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12m</a:t>
            </a:r>
            <a:endParaRPr b="0" sz="1100" strike="noStrike">
              <a:solidFill>
                <a:srgbClr val="000000"/>
              </a:solidFill>
              <a:latin typeface="Arial"/>
              <a:ea typeface="Arial"/>
              <a:cs typeface="Arial"/>
              <a:sym typeface="Arial"/>
            </a:endParaRPr>
          </a:p>
        </p:txBody>
      </p:sp>
      <p:sp>
        <p:nvSpPr>
          <p:cNvPr id="827" name="Google Shape;827;p6"/>
          <p:cNvSpPr/>
          <p:nvPr/>
        </p:nvSpPr>
        <p:spPr>
          <a:xfrm>
            <a:off x="7056720" y="144144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12m</a:t>
            </a:r>
            <a:endParaRPr b="0" sz="1100" strike="noStrike">
              <a:solidFill>
                <a:srgbClr val="000000"/>
              </a:solidFill>
              <a:latin typeface="Arial"/>
              <a:ea typeface="Arial"/>
              <a:cs typeface="Arial"/>
              <a:sym typeface="Arial"/>
            </a:endParaRPr>
          </a:p>
        </p:txBody>
      </p:sp>
      <p:sp>
        <p:nvSpPr>
          <p:cNvPr id="828" name="Google Shape;828;p6"/>
          <p:cNvSpPr/>
          <p:nvPr/>
        </p:nvSpPr>
        <p:spPr>
          <a:xfrm>
            <a:off x="7055640" y="289980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6m</a:t>
            </a:r>
            <a:endParaRPr b="0" sz="1100" strike="noStrike">
              <a:solidFill>
                <a:srgbClr val="000000"/>
              </a:solidFill>
              <a:latin typeface="Arial"/>
              <a:ea typeface="Arial"/>
              <a:cs typeface="Arial"/>
              <a:sym typeface="Arial"/>
            </a:endParaRPr>
          </a:p>
        </p:txBody>
      </p:sp>
      <p:sp>
        <p:nvSpPr>
          <p:cNvPr id="829" name="Google Shape;829;p6"/>
          <p:cNvSpPr/>
          <p:nvPr/>
        </p:nvSpPr>
        <p:spPr>
          <a:xfrm>
            <a:off x="7062120" y="433224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6m</a:t>
            </a:r>
            <a:endParaRPr b="0" sz="1100" strike="noStrike">
              <a:solidFill>
                <a:srgbClr val="000000"/>
              </a:solidFill>
              <a:latin typeface="Arial"/>
              <a:ea typeface="Arial"/>
              <a:cs typeface="Arial"/>
              <a:sym typeface="Arial"/>
            </a:endParaRPr>
          </a:p>
        </p:txBody>
      </p:sp>
      <p:sp>
        <p:nvSpPr>
          <p:cNvPr id="830" name="Google Shape;830;p6"/>
          <p:cNvSpPr/>
          <p:nvPr/>
        </p:nvSpPr>
        <p:spPr>
          <a:xfrm>
            <a:off x="7075440" y="575496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6m</a:t>
            </a:r>
            <a:endParaRPr b="0" sz="1100" strike="noStrike">
              <a:solidFill>
                <a:srgbClr val="000000"/>
              </a:solidFill>
              <a:latin typeface="Arial"/>
              <a:ea typeface="Arial"/>
              <a:cs typeface="Arial"/>
              <a:sym typeface="Arial"/>
            </a:endParaRPr>
          </a:p>
        </p:txBody>
      </p:sp>
      <p:sp>
        <p:nvSpPr>
          <p:cNvPr id="831" name="Google Shape;831;p6"/>
          <p:cNvSpPr/>
          <p:nvPr/>
        </p:nvSpPr>
        <p:spPr>
          <a:xfrm>
            <a:off x="9677880" y="62604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60m</a:t>
            </a:r>
            <a:endParaRPr b="0" sz="1100" strike="noStrike">
              <a:solidFill>
                <a:srgbClr val="000000"/>
              </a:solidFill>
              <a:latin typeface="Arial"/>
              <a:ea typeface="Arial"/>
              <a:cs typeface="Arial"/>
              <a:sym typeface="Arial"/>
            </a:endParaRPr>
          </a:p>
        </p:txBody>
      </p:sp>
      <p:sp>
        <p:nvSpPr>
          <p:cNvPr id="832" name="Google Shape;832;p6"/>
          <p:cNvSpPr/>
          <p:nvPr/>
        </p:nvSpPr>
        <p:spPr>
          <a:xfrm>
            <a:off x="9715320" y="294192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12m</a:t>
            </a:r>
            <a:endParaRPr b="0" sz="1100" strike="noStrike">
              <a:solidFill>
                <a:srgbClr val="000000"/>
              </a:solidFill>
              <a:latin typeface="Arial"/>
              <a:ea typeface="Arial"/>
              <a:cs typeface="Arial"/>
              <a:sym typeface="Arial"/>
            </a:endParaRPr>
          </a:p>
        </p:txBody>
      </p:sp>
      <p:sp>
        <p:nvSpPr>
          <p:cNvPr id="833" name="Google Shape;833;p6"/>
          <p:cNvSpPr/>
          <p:nvPr/>
        </p:nvSpPr>
        <p:spPr>
          <a:xfrm>
            <a:off x="9689760" y="433224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18m</a:t>
            </a:r>
            <a:endParaRPr b="0" sz="1100" strike="noStrike">
              <a:solidFill>
                <a:srgbClr val="000000"/>
              </a:solidFill>
              <a:latin typeface="Arial"/>
              <a:ea typeface="Arial"/>
              <a:cs typeface="Arial"/>
              <a:sym typeface="Arial"/>
            </a:endParaRPr>
          </a:p>
        </p:txBody>
      </p:sp>
      <p:sp>
        <p:nvSpPr>
          <p:cNvPr id="834" name="Google Shape;834;p6"/>
          <p:cNvSpPr/>
          <p:nvPr/>
        </p:nvSpPr>
        <p:spPr>
          <a:xfrm>
            <a:off x="9721800" y="5767920"/>
            <a:ext cx="447480" cy="280800"/>
          </a:xfrm>
          <a:prstGeom prst="rect">
            <a:avLst/>
          </a:prstGeom>
          <a:solidFill>
            <a:schemeClr val="lt1"/>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lang="en-US" sz="1100" strike="noStrike">
                <a:solidFill>
                  <a:schemeClr val="dk1"/>
                </a:solidFill>
                <a:latin typeface="Calibri"/>
                <a:ea typeface="Calibri"/>
                <a:cs typeface="Calibri"/>
                <a:sym typeface="Calibri"/>
              </a:rPr>
              <a:t>12m</a:t>
            </a:r>
            <a:endParaRPr b="0" sz="1100" strike="noStrike">
              <a:solidFill>
                <a:srgbClr val="000000"/>
              </a:solidFill>
              <a:latin typeface="Arial"/>
              <a:ea typeface="Arial"/>
              <a:cs typeface="Arial"/>
              <a:sym typeface="Arial"/>
            </a:endParaRPr>
          </a:p>
        </p:txBody>
      </p:sp>
      <p:sp>
        <p:nvSpPr>
          <p:cNvPr id="835" name="Google Shape;835;p6"/>
          <p:cNvSpPr/>
          <p:nvPr/>
        </p:nvSpPr>
        <p:spPr>
          <a:xfrm>
            <a:off x="3020400" y="6185160"/>
            <a:ext cx="4656960" cy="6397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latin typeface="Calibri"/>
                <a:ea typeface="Calibri"/>
                <a:cs typeface="Calibri"/>
                <a:sym typeface="Calibri"/>
              </a:rPr>
              <a:t>*Note: time is recorded in 6 min intervals because that is how time is recorded at my job.</a:t>
            </a:r>
            <a:endParaRPr b="0" sz="1800" strike="noStrike">
              <a:solidFill>
                <a:srgbClr val="000000"/>
              </a:solidFill>
              <a:latin typeface="Arial"/>
              <a:ea typeface="Arial"/>
              <a:cs typeface="Arial"/>
              <a:sym typeface="Arial"/>
            </a:endParaRPr>
          </a:p>
        </p:txBody>
      </p:sp>
      <p:sp>
        <p:nvSpPr>
          <p:cNvPr id="836" name="Google Shape;836;p6"/>
          <p:cNvSpPr/>
          <p:nvPr/>
        </p:nvSpPr>
        <p:spPr>
          <a:xfrm>
            <a:off x="10844280" y="633600"/>
            <a:ext cx="428400" cy="280800"/>
          </a:xfrm>
          <a:prstGeom prst="rect">
            <a:avLst/>
          </a:prstGeom>
          <a:solidFill>
            <a:srgbClr val="FFF2CC"/>
          </a:solidFill>
          <a:ln cap="flat" cmpd="sng" w="9525">
            <a:solidFill>
              <a:srgbClr val="BABAB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100" strike="noStrike">
                <a:solidFill>
                  <a:schemeClr val="dk1"/>
                </a:solidFill>
                <a:latin typeface="Calibri"/>
                <a:ea typeface="Calibri"/>
                <a:cs typeface="Calibri"/>
                <a:sym typeface="Calibri"/>
              </a:rPr>
              <a:t>CVA</a:t>
            </a:r>
            <a:endParaRPr b="0" sz="1100" strike="noStrike">
              <a:solidFill>
                <a:srgbClr val="000000"/>
              </a:solidFill>
              <a:latin typeface="Arial"/>
              <a:ea typeface="Arial"/>
              <a:cs typeface="Arial"/>
              <a:sym typeface="Arial"/>
            </a:endParaRPr>
          </a:p>
        </p:txBody>
      </p:sp>
      <p:sp>
        <p:nvSpPr>
          <p:cNvPr id="837" name="Google Shape;837;p6"/>
          <p:cNvSpPr/>
          <p:nvPr/>
        </p:nvSpPr>
        <p:spPr>
          <a:xfrm>
            <a:off x="2244240" y="5359320"/>
            <a:ext cx="1460880" cy="510120"/>
          </a:xfrm>
          <a:prstGeom prst="leftArrow">
            <a:avLst>
              <a:gd fmla="val 50000" name="adj1"/>
              <a:gd fmla="val 49350" name="adj2"/>
            </a:avLst>
          </a:prstGeom>
          <a:solidFill>
            <a:schemeClr val="accent1"/>
          </a:solidFill>
          <a:ln cap="flat" cmpd="sng" w="12700">
            <a:solidFill>
              <a:srgbClr val="31538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lang="en-US" sz="900" strike="noStrike">
                <a:solidFill>
                  <a:schemeClr val="lt1"/>
                </a:solidFill>
                <a:latin typeface="Calibri"/>
                <a:ea typeface="Calibri"/>
                <a:cs typeface="Calibri"/>
                <a:sym typeface="Calibri"/>
              </a:rPr>
              <a:t>Continuous Data</a:t>
            </a:r>
            <a:endParaRPr b="0" sz="900" strike="noStrike">
              <a:solidFill>
                <a:srgbClr val="000000"/>
              </a:solidFill>
              <a:latin typeface="Arial"/>
              <a:ea typeface="Arial"/>
              <a:cs typeface="Arial"/>
              <a:sym typeface="Arial"/>
            </a:endParaRPr>
          </a:p>
        </p:txBody>
      </p:sp>
      <p:pic>
        <p:nvPicPr>
          <p:cNvPr descr="Checkbox Checked with solid fill" id="838" name="Google Shape;838;p6"/>
          <p:cNvPicPr preferRelativeResize="0"/>
          <p:nvPr/>
        </p:nvPicPr>
        <p:blipFill rotWithShape="1">
          <a:blip r:embed="rId3">
            <a:alphaModFix/>
          </a:blip>
          <a:srcRect b="0" l="0" r="0" t="0"/>
          <a:stretch/>
        </p:blipFill>
        <p:spPr>
          <a:xfrm>
            <a:off x="849600" y="5675400"/>
            <a:ext cx="549000" cy="549000"/>
          </a:xfrm>
          <a:prstGeom prst="rect">
            <a:avLst/>
          </a:prstGeom>
          <a:noFill/>
          <a:ln>
            <a:noFill/>
          </a:ln>
        </p:spPr>
      </p:pic>
      <p:pic>
        <p:nvPicPr>
          <p:cNvPr descr="Checkbox Checked with solid fill" id="839" name="Google Shape;839;p6"/>
          <p:cNvPicPr preferRelativeResize="0"/>
          <p:nvPr/>
        </p:nvPicPr>
        <p:blipFill rotWithShape="1">
          <a:blip r:embed="rId3">
            <a:alphaModFix/>
          </a:blip>
          <a:srcRect b="0" l="0" r="0" t="0"/>
          <a:stretch/>
        </p:blipFill>
        <p:spPr>
          <a:xfrm>
            <a:off x="7649640" y="2784600"/>
            <a:ext cx="549000" cy="549000"/>
          </a:xfrm>
          <a:prstGeom prst="rect">
            <a:avLst/>
          </a:prstGeom>
          <a:noFill/>
          <a:ln>
            <a:noFill/>
          </a:ln>
        </p:spPr>
      </p:pic>
      <p:pic>
        <p:nvPicPr>
          <p:cNvPr descr="Checkbox Checked with solid fill" id="840" name="Google Shape;840;p6"/>
          <p:cNvPicPr preferRelativeResize="0"/>
          <p:nvPr/>
        </p:nvPicPr>
        <p:blipFill rotWithShape="1">
          <a:blip r:embed="rId3">
            <a:alphaModFix/>
          </a:blip>
          <a:srcRect b="0" l="0" r="0" t="0"/>
          <a:stretch/>
        </p:blipFill>
        <p:spPr>
          <a:xfrm>
            <a:off x="7648560" y="4222440"/>
            <a:ext cx="549000" cy="549000"/>
          </a:xfrm>
          <a:prstGeom prst="rect">
            <a:avLst/>
          </a:prstGeom>
          <a:noFill/>
          <a:ln>
            <a:noFill/>
          </a:ln>
        </p:spPr>
      </p:pic>
      <p:pic>
        <p:nvPicPr>
          <p:cNvPr descr="Checkbox Checked with solid fill" id="841" name="Google Shape;841;p6"/>
          <p:cNvPicPr preferRelativeResize="0"/>
          <p:nvPr/>
        </p:nvPicPr>
        <p:blipFill rotWithShape="1">
          <a:blip r:embed="rId3">
            <a:alphaModFix/>
          </a:blip>
          <a:srcRect b="0" l="0" r="0" t="0"/>
          <a:stretch/>
        </p:blipFill>
        <p:spPr>
          <a:xfrm>
            <a:off x="7648560" y="5659200"/>
            <a:ext cx="549000" cy="549000"/>
          </a:xfrm>
          <a:prstGeom prst="rect">
            <a:avLst/>
          </a:prstGeom>
          <a:noFill/>
          <a:ln>
            <a:noFill/>
          </a:ln>
        </p:spPr>
      </p:pic>
      <p:pic>
        <p:nvPicPr>
          <p:cNvPr descr="Checkbox Checked with solid fill" id="842" name="Google Shape;842;p6"/>
          <p:cNvPicPr preferRelativeResize="0"/>
          <p:nvPr/>
        </p:nvPicPr>
        <p:blipFill rotWithShape="1">
          <a:blip r:embed="rId3">
            <a:alphaModFix/>
          </a:blip>
          <a:srcRect b="0" l="0" r="0" t="0"/>
          <a:stretch/>
        </p:blipFill>
        <p:spPr>
          <a:xfrm>
            <a:off x="10248480" y="5668560"/>
            <a:ext cx="549000" cy="549000"/>
          </a:xfrm>
          <a:prstGeom prst="rect">
            <a:avLst/>
          </a:prstGeom>
          <a:noFill/>
          <a:ln>
            <a:noFill/>
          </a:ln>
        </p:spPr>
      </p:pic>
      <p:pic>
        <p:nvPicPr>
          <p:cNvPr descr="Checkbox Checked with solid fill" id="843" name="Google Shape;843;p6"/>
          <p:cNvPicPr preferRelativeResize="0"/>
          <p:nvPr/>
        </p:nvPicPr>
        <p:blipFill rotWithShape="1">
          <a:blip r:embed="rId3">
            <a:alphaModFix/>
          </a:blip>
          <a:srcRect b="0" l="0" r="0" t="0"/>
          <a:stretch/>
        </p:blipFill>
        <p:spPr>
          <a:xfrm>
            <a:off x="10210320" y="4159080"/>
            <a:ext cx="549000" cy="549000"/>
          </a:xfrm>
          <a:prstGeom prst="rect">
            <a:avLst/>
          </a:prstGeom>
          <a:noFill/>
          <a:ln>
            <a:noFill/>
          </a:ln>
        </p:spPr>
      </p:pic>
      <p:pic>
        <p:nvPicPr>
          <p:cNvPr descr="Checkbox Checked with solid fill" id="844" name="Google Shape;844;p6"/>
          <p:cNvPicPr preferRelativeResize="0"/>
          <p:nvPr/>
        </p:nvPicPr>
        <p:blipFill rotWithShape="1">
          <a:blip r:embed="rId3">
            <a:alphaModFix/>
          </a:blip>
          <a:srcRect b="0" l="0" r="0" t="0"/>
          <a:stretch/>
        </p:blipFill>
        <p:spPr>
          <a:xfrm>
            <a:off x="10209960" y="2784600"/>
            <a:ext cx="549000" cy="549000"/>
          </a:xfrm>
          <a:prstGeom prst="rect">
            <a:avLst/>
          </a:prstGeom>
          <a:noFill/>
          <a:ln>
            <a:noFill/>
          </a:ln>
        </p:spPr>
      </p:pic>
      <p:pic>
        <p:nvPicPr>
          <p:cNvPr descr="Checkbox Checked with solid fill" id="845" name="Google Shape;845;p6"/>
          <p:cNvPicPr preferRelativeResize="0"/>
          <p:nvPr/>
        </p:nvPicPr>
        <p:blipFill rotWithShape="1">
          <a:blip r:embed="rId3">
            <a:alphaModFix/>
          </a:blip>
          <a:srcRect b="0" l="0" r="0" t="0"/>
          <a:stretch/>
        </p:blipFill>
        <p:spPr>
          <a:xfrm>
            <a:off x="10210320" y="471960"/>
            <a:ext cx="549000" cy="549000"/>
          </a:xfrm>
          <a:prstGeom prst="rect">
            <a:avLst/>
          </a:prstGeom>
          <a:noFill/>
          <a:ln>
            <a:noFill/>
          </a:ln>
        </p:spPr>
      </p:pic>
      <p:pic>
        <p:nvPicPr>
          <p:cNvPr descr="Checkbox Checked with solid fill" id="846" name="Google Shape;846;p6"/>
          <p:cNvPicPr preferRelativeResize="0"/>
          <p:nvPr/>
        </p:nvPicPr>
        <p:blipFill rotWithShape="1">
          <a:blip r:embed="rId3">
            <a:alphaModFix/>
          </a:blip>
          <a:srcRect b="0" l="0" r="0" t="0"/>
          <a:stretch/>
        </p:blipFill>
        <p:spPr>
          <a:xfrm>
            <a:off x="7666920" y="1334160"/>
            <a:ext cx="549000" cy="549000"/>
          </a:xfrm>
          <a:prstGeom prst="rect">
            <a:avLst/>
          </a:prstGeom>
          <a:noFill/>
          <a:ln>
            <a:noFill/>
          </a:ln>
        </p:spPr>
      </p:pic>
      <p:pic>
        <p:nvPicPr>
          <p:cNvPr descr="Checkbox Checked with solid fill" id="847" name="Google Shape;847;p6"/>
          <p:cNvPicPr preferRelativeResize="0"/>
          <p:nvPr/>
        </p:nvPicPr>
        <p:blipFill rotWithShape="1">
          <a:blip r:embed="rId3">
            <a:alphaModFix/>
          </a:blip>
          <a:srcRect b="0" l="0" r="0" t="0"/>
          <a:stretch/>
        </p:blipFill>
        <p:spPr>
          <a:xfrm>
            <a:off x="5074560" y="4211280"/>
            <a:ext cx="549000" cy="549000"/>
          </a:xfrm>
          <a:prstGeom prst="rect">
            <a:avLst/>
          </a:prstGeom>
          <a:noFill/>
          <a:ln>
            <a:noFill/>
          </a:ln>
        </p:spPr>
      </p:pic>
      <p:pic>
        <p:nvPicPr>
          <p:cNvPr descr="Checkbox Checked with solid fill" id="848" name="Google Shape;848;p6"/>
          <p:cNvPicPr preferRelativeResize="0"/>
          <p:nvPr/>
        </p:nvPicPr>
        <p:blipFill rotWithShape="1">
          <a:blip r:embed="rId3">
            <a:alphaModFix/>
          </a:blip>
          <a:srcRect b="0" l="0" r="0" t="0"/>
          <a:stretch/>
        </p:blipFill>
        <p:spPr>
          <a:xfrm>
            <a:off x="5103360" y="5676840"/>
            <a:ext cx="549000" cy="54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
          <p:cNvSpPr/>
          <p:nvPr/>
        </p:nvSpPr>
        <p:spPr>
          <a:xfrm>
            <a:off x="9897120" y="3073320"/>
            <a:ext cx="2112840" cy="1371240"/>
          </a:xfrm>
          <a:prstGeom prst="rect">
            <a:avLst/>
          </a:prstGeom>
          <a:solidFill>
            <a:srgbClr val="E1F4FF"/>
          </a:solidFill>
          <a:ln cap="flat" cmpd="sng" w="12700">
            <a:solidFill>
              <a:srgbClr val="ED7D3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lang="en-US" sz="1600" strike="noStrike">
                <a:solidFill>
                  <a:srgbClr val="003399"/>
                </a:solidFill>
                <a:latin typeface="Verdana"/>
                <a:ea typeface="Verdana"/>
                <a:cs typeface="Verdana"/>
                <a:sym typeface="Verdana"/>
              </a:rPr>
              <a:t>QUALITY SURVEY </a:t>
            </a:r>
            <a:endParaRPr b="0" sz="16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US" sz="1600" strike="noStrike">
                <a:solidFill>
                  <a:srgbClr val="003399"/>
                </a:solidFill>
                <a:latin typeface="Verdana"/>
                <a:ea typeface="Verdana"/>
                <a:cs typeface="Verdana"/>
                <a:sym typeface="Verdana"/>
              </a:rPr>
              <a:t>PROCESSING TIME</a:t>
            </a:r>
            <a:endParaRPr b="0" sz="1600" strike="noStrike">
              <a:solidFill>
                <a:srgbClr val="000000"/>
              </a:solidFill>
              <a:latin typeface="Arial"/>
              <a:ea typeface="Arial"/>
              <a:cs typeface="Arial"/>
              <a:sym typeface="Arial"/>
            </a:endParaRPr>
          </a:p>
        </p:txBody>
      </p:sp>
      <p:sp>
        <p:nvSpPr>
          <p:cNvPr id="855" name="Google Shape;855;p7"/>
          <p:cNvSpPr/>
          <p:nvPr/>
        </p:nvSpPr>
        <p:spPr>
          <a:xfrm>
            <a:off x="5812560" y="6086520"/>
            <a:ext cx="2018880" cy="3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400" strike="noStrike">
                <a:solidFill>
                  <a:srgbClr val="003399"/>
                </a:solidFill>
                <a:latin typeface="Verdana"/>
                <a:ea typeface="Verdana"/>
                <a:cs typeface="Verdana"/>
                <a:sym typeface="Verdana"/>
              </a:rPr>
              <a:t>Machine</a:t>
            </a:r>
            <a:endParaRPr b="0" sz="1400" strike="noStrike">
              <a:solidFill>
                <a:srgbClr val="000000"/>
              </a:solidFill>
              <a:latin typeface="Arial"/>
              <a:ea typeface="Arial"/>
              <a:cs typeface="Arial"/>
              <a:sym typeface="Arial"/>
            </a:endParaRPr>
          </a:p>
        </p:txBody>
      </p:sp>
      <p:sp>
        <p:nvSpPr>
          <p:cNvPr id="856" name="Google Shape;856;p7"/>
          <p:cNvSpPr/>
          <p:nvPr/>
        </p:nvSpPr>
        <p:spPr>
          <a:xfrm>
            <a:off x="4898160" y="1149120"/>
            <a:ext cx="914040" cy="3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400" strike="noStrike">
                <a:solidFill>
                  <a:srgbClr val="003399"/>
                </a:solidFill>
                <a:latin typeface="Verdana"/>
                <a:ea typeface="Verdana"/>
                <a:cs typeface="Verdana"/>
                <a:sym typeface="Verdana"/>
              </a:rPr>
              <a:t>People</a:t>
            </a:r>
            <a:endParaRPr b="0" sz="1400" strike="noStrike">
              <a:solidFill>
                <a:srgbClr val="000000"/>
              </a:solidFill>
              <a:latin typeface="Arial"/>
              <a:ea typeface="Arial"/>
              <a:cs typeface="Arial"/>
              <a:sym typeface="Arial"/>
            </a:endParaRPr>
          </a:p>
        </p:txBody>
      </p:sp>
      <p:sp>
        <p:nvSpPr>
          <p:cNvPr id="857" name="Google Shape;857;p7"/>
          <p:cNvSpPr/>
          <p:nvPr/>
        </p:nvSpPr>
        <p:spPr>
          <a:xfrm>
            <a:off x="7484400" y="1146240"/>
            <a:ext cx="1018800" cy="3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400" strike="noStrike">
                <a:solidFill>
                  <a:srgbClr val="003399"/>
                </a:solidFill>
                <a:latin typeface="Verdana"/>
                <a:ea typeface="Verdana"/>
                <a:cs typeface="Verdana"/>
                <a:sym typeface="Verdana"/>
              </a:rPr>
              <a:t>Method</a:t>
            </a:r>
            <a:endParaRPr b="0" sz="1400" strike="noStrike">
              <a:solidFill>
                <a:srgbClr val="000000"/>
              </a:solidFill>
              <a:latin typeface="Arial"/>
              <a:ea typeface="Arial"/>
              <a:cs typeface="Arial"/>
              <a:sym typeface="Arial"/>
            </a:endParaRPr>
          </a:p>
        </p:txBody>
      </p:sp>
      <p:sp>
        <p:nvSpPr>
          <p:cNvPr id="858" name="Google Shape;858;p7"/>
          <p:cNvSpPr/>
          <p:nvPr/>
        </p:nvSpPr>
        <p:spPr>
          <a:xfrm>
            <a:off x="2298600" y="343080"/>
            <a:ext cx="7480080" cy="39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lang="en-US" sz="2000" strike="noStrike">
                <a:solidFill>
                  <a:srgbClr val="003399"/>
                </a:solidFill>
                <a:latin typeface="Verdana"/>
                <a:ea typeface="Verdana"/>
                <a:cs typeface="Verdana"/>
                <a:sym typeface="Verdana"/>
              </a:rPr>
              <a:t>CAUSES OF QUALITY SURVEY PROCESSING TIME</a:t>
            </a:r>
            <a:endParaRPr b="0" sz="2000" strike="noStrike">
              <a:solidFill>
                <a:srgbClr val="000000"/>
              </a:solidFill>
              <a:latin typeface="Arial"/>
              <a:ea typeface="Arial"/>
              <a:cs typeface="Arial"/>
              <a:sym typeface="Arial"/>
            </a:endParaRPr>
          </a:p>
        </p:txBody>
      </p:sp>
      <p:cxnSp>
        <p:nvCxnSpPr>
          <p:cNvPr id="859" name="Google Shape;859;p7"/>
          <p:cNvCxnSpPr/>
          <p:nvPr/>
        </p:nvCxnSpPr>
        <p:spPr>
          <a:xfrm>
            <a:off x="359280" y="3759120"/>
            <a:ext cx="9452520" cy="360"/>
          </a:xfrm>
          <a:prstGeom prst="straightConnector1">
            <a:avLst/>
          </a:prstGeom>
          <a:noFill/>
          <a:ln cap="flat" cmpd="sng" w="19050">
            <a:solidFill>
              <a:srgbClr val="ED7D31"/>
            </a:solidFill>
            <a:prstDash val="solid"/>
            <a:round/>
            <a:headEnd len="sm" w="sm" type="none"/>
            <a:tailEnd len="med" w="med" type="triangle"/>
          </a:ln>
        </p:spPr>
      </p:cxnSp>
      <p:sp>
        <p:nvSpPr>
          <p:cNvPr id="860" name="Google Shape;860;p7"/>
          <p:cNvSpPr/>
          <p:nvPr/>
        </p:nvSpPr>
        <p:spPr>
          <a:xfrm>
            <a:off x="6438240" y="2599560"/>
            <a:ext cx="152856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latin typeface="Verdana"/>
                <a:ea typeface="Verdana"/>
                <a:cs typeface="Verdana"/>
                <a:sym typeface="Verdana"/>
              </a:rPr>
              <a:t>Conflicting Priorities</a:t>
            </a:r>
            <a:endParaRPr b="0" sz="1800" strike="noStrike">
              <a:solidFill>
                <a:srgbClr val="000000"/>
              </a:solidFill>
              <a:latin typeface="Arial"/>
              <a:ea typeface="Arial"/>
              <a:cs typeface="Arial"/>
              <a:sym typeface="Arial"/>
            </a:endParaRPr>
          </a:p>
        </p:txBody>
      </p:sp>
      <p:cxnSp>
        <p:nvCxnSpPr>
          <p:cNvPr id="861" name="Google Shape;861;p7"/>
          <p:cNvCxnSpPr/>
          <p:nvPr/>
        </p:nvCxnSpPr>
        <p:spPr>
          <a:xfrm>
            <a:off x="7803000" y="293184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62" name="Google Shape;862;p7"/>
          <p:cNvSpPr/>
          <p:nvPr/>
        </p:nvSpPr>
        <p:spPr>
          <a:xfrm>
            <a:off x="6060240" y="1954800"/>
            <a:ext cx="140940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Lack of Planning</a:t>
            </a:r>
            <a:endParaRPr b="0" sz="1800" strike="noStrike">
              <a:solidFill>
                <a:srgbClr val="000000"/>
              </a:solidFill>
              <a:latin typeface="Arial"/>
              <a:ea typeface="Arial"/>
              <a:cs typeface="Arial"/>
              <a:sym typeface="Arial"/>
            </a:endParaRPr>
          </a:p>
        </p:txBody>
      </p:sp>
      <p:cxnSp>
        <p:nvCxnSpPr>
          <p:cNvPr id="863" name="Google Shape;863;p7"/>
          <p:cNvCxnSpPr/>
          <p:nvPr/>
        </p:nvCxnSpPr>
        <p:spPr>
          <a:xfrm>
            <a:off x="7386120" y="227448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64" name="Google Shape;864;p7"/>
          <p:cNvSpPr/>
          <p:nvPr/>
        </p:nvSpPr>
        <p:spPr>
          <a:xfrm>
            <a:off x="3302640" y="2991960"/>
            <a:ext cx="2192040" cy="36504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Incompetence</a:t>
            </a:r>
            <a:endParaRPr b="0" sz="1800" strike="noStrike">
              <a:solidFill>
                <a:srgbClr val="000000"/>
              </a:solidFill>
              <a:latin typeface="Arial"/>
              <a:ea typeface="Arial"/>
              <a:cs typeface="Arial"/>
              <a:sym typeface="Arial"/>
            </a:endParaRPr>
          </a:p>
        </p:txBody>
      </p:sp>
      <p:cxnSp>
        <p:nvCxnSpPr>
          <p:cNvPr id="865" name="Google Shape;865;p7"/>
          <p:cNvCxnSpPr/>
          <p:nvPr/>
        </p:nvCxnSpPr>
        <p:spPr>
          <a:xfrm>
            <a:off x="5509080" y="317484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66" name="Google Shape;866;p7"/>
          <p:cNvSpPr/>
          <p:nvPr/>
        </p:nvSpPr>
        <p:spPr>
          <a:xfrm>
            <a:off x="3308040" y="2219760"/>
            <a:ext cx="239040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Not familiar with MS Word or Adobe</a:t>
            </a:r>
            <a:endParaRPr b="0" sz="1800" strike="noStrike">
              <a:solidFill>
                <a:srgbClr val="000000"/>
              </a:solidFill>
              <a:latin typeface="Arial"/>
              <a:ea typeface="Arial"/>
              <a:cs typeface="Arial"/>
              <a:sym typeface="Arial"/>
            </a:endParaRPr>
          </a:p>
        </p:txBody>
      </p:sp>
      <p:cxnSp>
        <p:nvCxnSpPr>
          <p:cNvPr id="867" name="Google Shape;867;p7"/>
          <p:cNvCxnSpPr/>
          <p:nvPr/>
        </p:nvCxnSpPr>
        <p:spPr>
          <a:xfrm>
            <a:off x="5088960" y="255312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68" name="Google Shape;868;p7"/>
          <p:cNvSpPr/>
          <p:nvPr/>
        </p:nvSpPr>
        <p:spPr>
          <a:xfrm>
            <a:off x="3227400" y="1578960"/>
            <a:ext cx="152676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latin typeface="Verdana"/>
                <a:ea typeface="Verdana"/>
                <a:cs typeface="Verdana"/>
                <a:sym typeface="Verdana"/>
              </a:rPr>
              <a:t>Out Sick or on Vacation</a:t>
            </a:r>
            <a:endParaRPr b="0" sz="1800" strike="noStrike">
              <a:solidFill>
                <a:srgbClr val="000000"/>
              </a:solidFill>
              <a:latin typeface="Arial"/>
              <a:ea typeface="Arial"/>
              <a:cs typeface="Arial"/>
              <a:sym typeface="Arial"/>
            </a:endParaRPr>
          </a:p>
        </p:txBody>
      </p:sp>
      <p:cxnSp>
        <p:nvCxnSpPr>
          <p:cNvPr id="869" name="Google Shape;869;p7"/>
          <p:cNvCxnSpPr/>
          <p:nvPr/>
        </p:nvCxnSpPr>
        <p:spPr>
          <a:xfrm>
            <a:off x="4701960" y="189900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70" name="Google Shape;870;p7"/>
          <p:cNvSpPr/>
          <p:nvPr/>
        </p:nvSpPr>
        <p:spPr>
          <a:xfrm>
            <a:off x="4268520" y="3959640"/>
            <a:ext cx="175356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latin typeface="Verdana"/>
                <a:ea typeface="Verdana"/>
                <a:cs typeface="Verdana"/>
                <a:sym typeface="Verdana"/>
              </a:rPr>
              <a:t>Slow</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chemeClr val="dk1"/>
                </a:solidFill>
                <a:latin typeface="Verdana"/>
                <a:ea typeface="Verdana"/>
                <a:cs typeface="Verdana"/>
                <a:sym typeface="Verdana"/>
              </a:rPr>
              <a:t>Computer</a:t>
            </a:r>
            <a:endParaRPr b="0" sz="1800" strike="noStrike">
              <a:solidFill>
                <a:srgbClr val="000000"/>
              </a:solidFill>
              <a:latin typeface="Arial"/>
              <a:ea typeface="Arial"/>
              <a:cs typeface="Arial"/>
              <a:sym typeface="Arial"/>
            </a:endParaRPr>
          </a:p>
        </p:txBody>
      </p:sp>
      <p:cxnSp>
        <p:nvCxnSpPr>
          <p:cNvPr id="871" name="Google Shape;871;p7"/>
          <p:cNvCxnSpPr/>
          <p:nvPr/>
        </p:nvCxnSpPr>
        <p:spPr>
          <a:xfrm>
            <a:off x="5903280" y="4305600"/>
            <a:ext cx="1829160" cy="360"/>
          </a:xfrm>
          <a:prstGeom prst="straightConnector1">
            <a:avLst/>
          </a:prstGeom>
          <a:noFill/>
          <a:ln cap="flat" cmpd="sng" w="9525">
            <a:solidFill>
              <a:srgbClr val="ED7D31"/>
            </a:solidFill>
            <a:prstDash val="solid"/>
            <a:round/>
            <a:headEnd len="sm" w="sm" type="none"/>
            <a:tailEnd len="med" w="med" type="triangle"/>
          </a:ln>
        </p:spPr>
      </p:cxnSp>
      <p:sp>
        <p:nvSpPr>
          <p:cNvPr id="872" name="Google Shape;872;p7"/>
          <p:cNvSpPr/>
          <p:nvPr/>
        </p:nvSpPr>
        <p:spPr>
          <a:xfrm>
            <a:off x="4065840" y="4476240"/>
            <a:ext cx="172620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latin typeface="Verdana"/>
                <a:ea typeface="Verdana"/>
                <a:cs typeface="Verdana"/>
                <a:sym typeface="Verdana"/>
              </a:rPr>
              <a:t>Poor internet</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chemeClr val="dk1"/>
                </a:solidFill>
                <a:latin typeface="Verdana"/>
                <a:ea typeface="Verdana"/>
                <a:cs typeface="Verdana"/>
                <a:sym typeface="Verdana"/>
              </a:rPr>
              <a:t>Connection </a:t>
            </a:r>
            <a:endParaRPr b="0" sz="1800" strike="noStrike">
              <a:solidFill>
                <a:srgbClr val="000000"/>
              </a:solidFill>
              <a:latin typeface="Arial"/>
              <a:ea typeface="Arial"/>
              <a:cs typeface="Arial"/>
              <a:sym typeface="Arial"/>
            </a:endParaRPr>
          </a:p>
        </p:txBody>
      </p:sp>
      <p:cxnSp>
        <p:nvCxnSpPr>
          <p:cNvPr id="873" name="Google Shape;873;p7"/>
          <p:cNvCxnSpPr/>
          <p:nvPr/>
        </p:nvCxnSpPr>
        <p:spPr>
          <a:xfrm>
            <a:off x="5527800" y="4822200"/>
            <a:ext cx="1829160" cy="360"/>
          </a:xfrm>
          <a:prstGeom prst="straightConnector1">
            <a:avLst/>
          </a:prstGeom>
          <a:noFill/>
          <a:ln cap="flat" cmpd="sng" w="9525">
            <a:solidFill>
              <a:srgbClr val="ED7D31"/>
            </a:solidFill>
            <a:prstDash val="solid"/>
            <a:round/>
            <a:headEnd len="sm" w="sm" type="none"/>
            <a:tailEnd len="med" w="med" type="triangle"/>
          </a:ln>
        </p:spPr>
      </p:cxnSp>
      <p:sp>
        <p:nvSpPr>
          <p:cNvPr id="874" name="Google Shape;874;p7"/>
          <p:cNvSpPr/>
          <p:nvPr/>
        </p:nvSpPr>
        <p:spPr>
          <a:xfrm>
            <a:off x="3869640" y="5045040"/>
            <a:ext cx="133308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Missing Software</a:t>
            </a:r>
            <a:endParaRPr b="0" sz="1800" strike="noStrike">
              <a:solidFill>
                <a:srgbClr val="000000"/>
              </a:solidFill>
              <a:latin typeface="Arial"/>
              <a:ea typeface="Arial"/>
              <a:cs typeface="Arial"/>
              <a:sym typeface="Arial"/>
            </a:endParaRPr>
          </a:p>
        </p:txBody>
      </p:sp>
      <p:cxnSp>
        <p:nvCxnSpPr>
          <p:cNvPr id="875" name="Google Shape;875;p7"/>
          <p:cNvCxnSpPr/>
          <p:nvPr/>
        </p:nvCxnSpPr>
        <p:spPr>
          <a:xfrm>
            <a:off x="5178960" y="5391000"/>
            <a:ext cx="1829160" cy="360"/>
          </a:xfrm>
          <a:prstGeom prst="straightConnector1">
            <a:avLst/>
          </a:prstGeom>
          <a:noFill/>
          <a:ln cap="flat" cmpd="sng" w="9525">
            <a:solidFill>
              <a:srgbClr val="ED7D31"/>
            </a:solidFill>
            <a:prstDash val="solid"/>
            <a:round/>
            <a:headEnd len="sm" w="sm" type="none"/>
            <a:tailEnd len="med" w="med" type="triangle"/>
          </a:ln>
        </p:spPr>
      </p:cxnSp>
      <p:cxnSp>
        <p:nvCxnSpPr>
          <p:cNvPr id="876" name="Google Shape;876;p7"/>
          <p:cNvCxnSpPr/>
          <p:nvPr/>
        </p:nvCxnSpPr>
        <p:spPr>
          <a:xfrm>
            <a:off x="7999920" y="1487160"/>
            <a:ext cx="1261080" cy="2184840"/>
          </a:xfrm>
          <a:prstGeom prst="straightConnector1">
            <a:avLst/>
          </a:prstGeom>
          <a:noFill/>
          <a:ln cap="flat" cmpd="sng" w="9525">
            <a:solidFill>
              <a:srgbClr val="ED7D31"/>
            </a:solidFill>
            <a:prstDash val="solid"/>
            <a:round/>
            <a:headEnd len="sm" w="sm" type="none"/>
            <a:tailEnd len="med" w="med" type="triangle"/>
          </a:ln>
        </p:spPr>
      </p:cxnSp>
      <p:cxnSp>
        <p:nvCxnSpPr>
          <p:cNvPr id="877" name="Google Shape;877;p7"/>
          <p:cNvCxnSpPr/>
          <p:nvPr/>
        </p:nvCxnSpPr>
        <p:spPr>
          <a:xfrm>
            <a:off x="5576040" y="1487160"/>
            <a:ext cx="1260720" cy="2184840"/>
          </a:xfrm>
          <a:prstGeom prst="straightConnector1">
            <a:avLst/>
          </a:prstGeom>
          <a:noFill/>
          <a:ln cap="flat" cmpd="sng" w="9525">
            <a:solidFill>
              <a:srgbClr val="ED7D31"/>
            </a:solidFill>
            <a:prstDash val="solid"/>
            <a:round/>
            <a:headEnd len="sm" w="sm" type="none"/>
            <a:tailEnd len="med" w="med" type="triangle"/>
          </a:ln>
        </p:spPr>
      </p:cxnSp>
      <p:cxnSp>
        <p:nvCxnSpPr>
          <p:cNvPr id="878" name="Google Shape;878;p7"/>
          <p:cNvCxnSpPr/>
          <p:nvPr/>
        </p:nvCxnSpPr>
        <p:spPr>
          <a:xfrm flipH="1" rot="10800000">
            <a:off x="6879240" y="3873240"/>
            <a:ext cx="1260720" cy="2184840"/>
          </a:xfrm>
          <a:prstGeom prst="straightConnector1">
            <a:avLst/>
          </a:prstGeom>
          <a:noFill/>
          <a:ln cap="flat" cmpd="sng" w="9525">
            <a:solidFill>
              <a:srgbClr val="ED7D31"/>
            </a:solidFill>
            <a:prstDash val="solid"/>
            <a:round/>
            <a:headEnd len="sm" w="sm" type="none"/>
            <a:tailEnd len="med" w="med" type="triangle"/>
          </a:ln>
        </p:spPr>
      </p:cxnSp>
      <p:sp>
        <p:nvSpPr>
          <p:cNvPr id="879" name="Google Shape;879;p7"/>
          <p:cNvSpPr/>
          <p:nvPr/>
        </p:nvSpPr>
        <p:spPr>
          <a:xfrm>
            <a:off x="2122560" y="6084720"/>
            <a:ext cx="2018880" cy="3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400" strike="noStrike">
                <a:solidFill>
                  <a:srgbClr val="003399"/>
                </a:solidFill>
                <a:latin typeface="Verdana"/>
                <a:ea typeface="Verdana"/>
                <a:cs typeface="Verdana"/>
                <a:sym typeface="Verdana"/>
              </a:rPr>
              <a:t>Materials</a:t>
            </a:r>
            <a:endParaRPr b="0" sz="1400" strike="noStrike">
              <a:solidFill>
                <a:srgbClr val="000000"/>
              </a:solidFill>
              <a:latin typeface="Arial"/>
              <a:ea typeface="Arial"/>
              <a:cs typeface="Arial"/>
              <a:sym typeface="Arial"/>
            </a:endParaRPr>
          </a:p>
        </p:txBody>
      </p:sp>
      <p:sp>
        <p:nvSpPr>
          <p:cNvPr id="880" name="Google Shape;880;p7"/>
          <p:cNvSpPr/>
          <p:nvPr/>
        </p:nvSpPr>
        <p:spPr>
          <a:xfrm>
            <a:off x="179280" y="4307400"/>
            <a:ext cx="2076120" cy="36504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No Desk Space</a:t>
            </a:r>
            <a:endParaRPr b="0" sz="1800" strike="noStrike">
              <a:solidFill>
                <a:srgbClr val="000000"/>
              </a:solidFill>
              <a:latin typeface="Arial"/>
              <a:ea typeface="Arial"/>
              <a:cs typeface="Arial"/>
              <a:sym typeface="Arial"/>
            </a:endParaRPr>
          </a:p>
        </p:txBody>
      </p:sp>
      <p:cxnSp>
        <p:nvCxnSpPr>
          <p:cNvPr id="881" name="Google Shape;881;p7"/>
          <p:cNvCxnSpPr/>
          <p:nvPr/>
        </p:nvCxnSpPr>
        <p:spPr>
          <a:xfrm>
            <a:off x="2136600" y="4516200"/>
            <a:ext cx="1829160" cy="360"/>
          </a:xfrm>
          <a:prstGeom prst="straightConnector1">
            <a:avLst/>
          </a:prstGeom>
          <a:noFill/>
          <a:ln cap="flat" cmpd="sng" w="9525">
            <a:solidFill>
              <a:srgbClr val="ED7D31"/>
            </a:solidFill>
            <a:prstDash val="solid"/>
            <a:round/>
            <a:headEnd len="sm" w="sm" type="none"/>
            <a:tailEnd len="med" w="med" type="triangle"/>
          </a:ln>
        </p:spPr>
      </p:cxnSp>
      <p:sp>
        <p:nvSpPr>
          <p:cNvPr id="882" name="Google Shape;882;p7"/>
          <p:cNvSpPr/>
          <p:nvPr/>
        </p:nvSpPr>
        <p:spPr>
          <a:xfrm>
            <a:off x="155520" y="4853520"/>
            <a:ext cx="1687320" cy="36504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Out of Pens</a:t>
            </a:r>
            <a:endParaRPr b="0" sz="1800" strike="noStrike">
              <a:solidFill>
                <a:srgbClr val="000000"/>
              </a:solidFill>
              <a:latin typeface="Arial"/>
              <a:ea typeface="Arial"/>
              <a:cs typeface="Arial"/>
              <a:sym typeface="Arial"/>
            </a:endParaRPr>
          </a:p>
        </p:txBody>
      </p:sp>
      <p:cxnSp>
        <p:nvCxnSpPr>
          <p:cNvPr id="883" name="Google Shape;883;p7"/>
          <p:cNvCxnSpPr/>
          <p:nvPr/>
        </p:nvCxnSpPr>
        <p:spPr>
          <a:xfrm>
            <a:off x="1831680" y="5062320"/>
            <a:ext cx="1829160" cy="360"/>
          </a:xfrm>
          <a:prstGeom prst="straightConnector1">
            <a:avLst/>
          </a:prstGeom>
          <a:noFill/>
          <a:ln cap="flat" cmpd="sng" w="9525">
            <a:solidFill>
              <a:srgbClr val="ED7D31"/>
            </a:solidFill>
            <a:prstDash val="solid"/>
            <a:round/>
            <a:headEnd len="sm" w="sm" type="none"/>
            <a:tailEnd len="med" w="med" type="triangle"/>
          </a:ln>
        </p:spPr>
      </p:cxnSp>
      <p:sp>
        <p:nvSpPr>
          <p:cNvPr id="884" name="Google Shape;884;p7"/>
          <p:cNvSpPr/>
          <p:nvPr/>
        </p:nvSpPr>
        <p:spPr>
          <a:xfrm>
            <a:off x="0" y="5249520"/>
            <a:ext cx="181116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No Printer Paper</a:t>
            </a:r>
            <a:endParaRPr b="0" sz="1800" strike="noStrike">
              <a:solidFill>
                <a:srgbClr val="000000"/>
              </a:solidFill>
              <a:latin typeface="Arial"/>
              <a:ea typeface="Arial"/>
              <a:cs typeface="Arial"/>
              <a:sym typeface="Arial"/>
            </a:endParaRPr>
          </a:p>
        </p:txBody>
      </p:sp>
      <p:cxnSp>
        <p:nvCxnSpPr>
          <p:cNvPr id="885" name="Google Shape;885;p7"/>
          <p:cNvCxnSpPr/>
          <p:nvPr/>
        </p:nvCxnSpPr>
        <p:spPr>
          <a:xfrm>
            <a:off x="1488960" y="5595480"/>
            <a:ext cx="1829160" cy="360"/>
          </a:xfrm>
          <a:prstGeom prst="straightConnector1">
            <a:avLst/>
          </a:prstGeom>
          <a:noFill/>
          <a:ln cap="flat" cmpd="sng" w="9525">
            <a:solidFill>
              <a:srgbClr val="ED7D31"/>
            </a:solidFill>
            <a:prstDash val="solid"/>
            <a:round/>
            <a:headEnd len="sm" w="sm" type="none"/>
            <a:tailEnd len="med" w="med" type="triangle"/>
          </a:ln>
        </p:spPr>
      </p:cxnSp>
      <p:cxnSp>
        <p:nvCxnSpPr>
          <p:cNvPr id="886" name="Google Shape;886;p7"/>
          <p:cNvCxnSpPr/>
          <p:nvPr/>
        </p:nvCxnSpPr>
        <p:spPr>
          <a:xfrm flipH="1" rot="10800000">
            <a:off x="3168360" y="3922920"/>
            <a:ext cx="1261080" cy="2184840"/>
          </a:xfrm>
          <a:prstGeom prst="straightConnector1">
            <a:avLst/>
          </a:prstGeom>
          <a:noFill/>
          <a:ln cap="flat" cmpd="sng" w="9525">
            <a:solidFill>
              <a:srgbClr val="ED7D31"/>
            </a:solidFill>
            <a:prstDash val="solid"/>
            <a:round/>
            <a:headEnd len="sm" w="sm" type="none"/>
            <a:tailEnd len="med" w="med" type="triangle"/>
          </a:ln>
        </p:spPr>
      </p:cxnSp>
      <p:sp>
        <p:nvSpPr>
          <p:cNvPr id="887" name="Google Shape;887;p7"/>
          <p:cNvSpPr/>
          <p:nvPr/>
        </p:nvSpPr>
        <p:spPr>
          <a:xfrm>
            <a:off x="3559680" y="5732640"/>
            <a:ext cx="201600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Printer/Scanner Offline</a:t>
            </a:r>
            <a:endParaRPr b="0" sz="1800" strike="noStrike">
              <a:solidFill>
                <a:srgbClr val="000000"/>
              </a:solidFill>
              <a:latin typeface="Arial"/>
              <a:ea typeface="Arial"/>
              <a:cs typeface="Arial"/>
              <a:sym typeface="Arial"/>
            </a:endParaRPr>
          </a:p>
        </p:txBody>
      </p:sp>
      <p:cxnSp>
        <p:nvCxnSpPr>
          <p:cNvPr id="888" name="Google Shape;888;p7"/>
          <p:cNvCxnSpPr/>
          <p:nvPr/>
        </p:nvCxnSpPr>
        <p:spPr>
          <a:xfrm>
            <a:off x="4869000" y="6078600"/>
            <a:ext cx="1829160" cy="360"/>
          </a:xfrm>
          <a:prstGeom prst="straightConnector1">
            <a:avLst/>
          </a:prstGeom>
          <a:noFill/>
          <a:ln cap="flat" cmpd="sng" w="9525">
            <a:solidFill>
              <a:srgbClr val="ED7D31"/>
            </a:solidFill>
            <a:prstDash val="solid"/>
            <a:round/>
            <a:headEnd len="sm" w="sm" type="none"/>
            <a:tailEnd len="med" w="med" type="triangle"/>
          </a:ln>
        </p:spPr>
      </p:cxnSp>
      <p:sp>
        <p:nvSpPr>
          <p:cNvPr id="889" name="Google Shape;889;p7"/>
          <p:cNvSpPr/>
          <p:nvPr/>
        </p:nvSpPr>
        <p:spPr>
          <a:xfrm>
            <a:off x="1721880" y="1137240"/>
            <a:ext cx="1123920" cy="3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400" strike="noStrike">
                <a:solidFill>
                  <a:srgbClr val="003399"/>
                </a:solidFill>
                <a:latin typeface="Verdana"/>
                <a:ea typeface="Verdana"/>
                <a:cs typeface="Verdana"/>
                <a:sym typeface="Verdana"/>
              </a:rPr>
              <a:t>Measure</a:t>
            </a:r>
            <a:endParaRPr b="0" sz="1400" strike="noStrike">
              <a:solidFill>
                <a:srgbClr val="000000"/>
              </a:solidFill>
              <a:latin typeface="Arial"/>
              <a:ea typeface="Arial"/>
              <a:cs typeface="Arial"/>
              <a:sym typeface="Arial"/>
            </a:endParaRPr>
          </a:p>
        </p:txBody>
      </p:sp>
      <p:sp>
        <p:nvSpPr>
          <p:cNvPr id="890" name="Google Shape;890;p7"/>
          <p:cNvSpPr/>
          <p:nvPr/>
        </p:nvSpPr>
        <p:spPr>
          <a:xfrm>
            <a:off x="126360" y="2842920"/>
            <a:ext cx="219204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Not Tracking Progress</a:t>
            </a:r>
            <a:endParaRPr b="0" sz="1800" strike="noStrike">
              <a:solidFill>
                <a:srgbClr val="000000"/>
              </a:solidFill>
              <a:latin typeface="Arial"/>
              <a:ea typeface="Arial"/>
              <a:cs typeface="Arial"/>
              <a:sym typeface="Arial"/>
            </a:endParaRPr>
          </a:p>
        </p:txBody>
      </p:sp>
      <p:cxnSp>
        <p:nvCxnSpPr>
          <p:cNvPr id="891" name="Google Shape;891;p7"/>
          <p:cNvCxnSpPr/>
          <p:nvPr/>
        </p:nvCxnSpPr>
        <p:spPr>
          <a:xfrm>
            <a:off x="2332800" y="316296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92" name="Google Shape;892;p7"/>
          <p:cNvSpPr/>
          <p:nvPr/>
        </p:nvSpPr>
        <p:spPr>
          <a:xfrm>
            <a:off x="235800" y="1844640"/>
            <a:ext cx="201096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Lack of Accountability</a:t>
            </a:r>
            <a:endParaRPr b="0" sz="1800" strike="noStrike">
              <a:solidFill>
                <a:srgbClr val="000000"/>
              </a:solidFill>
              <a:latin typeface="Arial"/>
              <a:ea typeface="Arial"/>
              <a:cs typeface="Arial"/>
              <a:sym typeface="Arial"/>
            </a:endParaRPr>
          </a:p>
        </p:txBody>
      </p:sp>
      <p:cxnSp>
        <p:nvCxnSpPr>
          <p:cNvPr id="893" name="Google Shape;893;p7"/>
          <p:cNvCxnSpPr/>
          <p:nvPr/>
        </p:nvCxnSpPr>
        <p:spPr>
          <a:xfrm>
            <a:off x="1710360" y="2164320"/>
            <a:ext cx="914760" cy="360"/>
          </a:xfrm>
          <a:prstGeom prst="straightConnector1">
            <a:avLst/>
          </a:prstGeom>
          <a:noFill/>
          <a:ln cap="flat" cmpd="sng" w="9525">
            <a:solidFill>
              <a:srgbClr val="ED7D31"/>
            </a:solidFill>
            <a:prstDash val="solid"/>
            <a:round/>
            <a:headEnd len="sm" w="sm" type="none"/>
            <a:tailEnd len="med" w="med" type="triangle"/>
          </a:ln>
        </p:spPr>
      </p:cxnSp>
      <p:cxnSp>
        <p:nvCxnSpPr>
          <p:cNvPr id="894" name="Google Shape;894;p7"/>
          <p:cNvCxnSpPr/>
          <p:nvPr/>
        </p:nvCxnSpPr>
        <p:spPr>
          <a:xfrm>
            <a:off x="2399400" y="1475280"/>
            <a:ext cx="1260720" cy="2184840"/>
          </a:xfrm>
          <a:prstGeom prst="straightConnector1">
            <a:avLst/>
          </a:prstGeom>
          <a:noFill/>
          <a:ln cap="flat" cmpd="sng" w="9525">
            <a:solidFill>
              <a:srgbClr val="ED7D31"/>
            </a:solidFill>
            <a:prstDash val="solid"/>
            <a:round/>
            <a:headEnd len="sm" w="sm" type="none"/>
            <a:tailEnd len="med" w="med" type="triangle"/>
          </a:ln>
        </p:spPr>
      </p:cxnSp>
      <p:sp>
        <p:nvSpPr>
          <p:cNvPr id="895" name="Google Shape;895;p7"/>
          <p:cNvSpPr/>
          <p:nvPr/>
        </p:nvSpPr>
        <p:spPr>
          <a:xfrm>
            <a:off x="5626080" y="1297800"/>
            <a:ext cx="1499760" cy="639360"/>
          </a:xfrm>
          <a:prstGeom prst="rect">
            <a:avLst/>
          </a:prstGeom>
          <a:noFill/>
          <a:ln>
            <a:noFill/>
          </a:ln>
        </p:spPr>
        <p:txBody>
          <a:bodyPr anchorCtr="1" anchor="ctr"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Verdana"/>
                <a:ea typeface="Verdana"/>
                <a:cs typeface="Verdana"/>
                <a:sym typeface="Verdana"/>
              </a:rPr>
              <a:t>No Standard</a:t>
            </a:r>
            <a:endParaRPr b="0" sz="1800" strike="noStrike">
              <a:solidFill>
                <a:srgbClr val="000000"/>
              </a:solidFill>
              <a:latin typeface="Arial"/>
              <a:ea typeface="Arial"/>
              <a:cs typeface="Arial"/>
              <a:sym typeface="Arial"/>
            </a:endParaRPr>
          </a:p>
        </p:txBody>
      </p:sp>
      <p:cxnSp>
        <p:nvCxnSpPr>
          <p:cNvPr id="896" name="Google Shape;896;p7"/>
          <p:cNvCxnSpPr/>
          <p:nvPr/>
        </p:nvCxnSpPr>
        <p:spPr>
          <a:xfrm>
            <a:off x="7075080" y="1626480"/>
            <a:ext cx="914760" cy="360"/>
          </a:xfrm>
          <a:prstGeom prst="straightConnector1">
            <a:avLst/>
          </a:prstGeom>
          <a:noFill/>
          <a:ln cap="flat" cmpd="sng" w="9525">
            <a:solidFill>
              <a:srgbClr val="ED7D31"/>
            </a:solidFill>
            <a:prstDash val="solid"/>
            <a:round/>
            <a:headEnd len="sm" w="sm" type="none"/>
            <a:tailEnd len="med" w="med" type="triangle"/>
          </a:ln>
        </p:spPr>
      </p:cxnSp>
      <p:sp>
        <p:nvSpPr>
          <p:cNvPr id="897" name="Google Shape;897;p7"/>
          <p:cNvSpPr/>
          <p:nvPr/>
        </p:nvSpPr>
        <p:spPr>
          <a:xfrm>
            <a:off x="7989840" y="5036760"/>
            <a:ext cx="3244680" cy="1188360"/>
          </a:xfrm>
          <a:prstGeom prst="rect">
            <a:avLst/>
          </a:prstGeom>
          <a:solidFill>
            <a:srgbClr val="D8D8D8"/>
          </a:solidFill>
          <a:ln>
            <a:noFill/>
          </a:ln>
          <a:effectLst>
            <a:outerShdw blurRad="63360" sx="102000" rotWithShape="0" algn="ctr" sy="1020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lang="en-US" sz="1800" strike="noStrike">
                <a:solidFill>
                  <a:schemeClr val="dk1"/>
                </a:solidFill>
                <a:highlight>
                  <a:srgbClr val="FFFF00"/>
                </a:highlight>
                <a:latin typeface="Calibri"/>
                <a:ea typeface="Calibri"/>
                <a:cs typeface="Calibri"/>
                <a:sym typeface="Calibri"/>
              </a:rPr>
              <a:t>HIGHLIGHTED</a:t>
            </a:r>
            <a:r>
              <a:rPr b="0" lang="en-US" sz="1800" strike="noStrike">
                <a:solidFill>
                  <a:schemeClr val="dk1"/>
                </a:solidFill>
                <a:latin typeface="Calibri"/>
                <a:ea typeface="Calibri"/>
                <a:cs typeface="Calibri"/>
                <a:sym typeface="Calibri"/>
              </a:rPr>
              <a:t> areas impacted /addressed in this project.  The other areas this project has little direct influence over.</a:t>
            </a:r>
            <a:endParaRPr b="0" sz="1800"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1" name="Shape 901"/>
        <p:cNvGrpSpPr/>
        <p:nvPr/>
      </p:nvGrpSpPr>
      <p:grpSpPr>
        <a:xfrm>
          <a:off x="0" y="0"/>
          <a:ext cx="0" cy="0"/>
          <a:chOff x="0" y="0"/>
          <a:chExt cx="0" cy="0"/>
        </a:xfrm>
      </p:grpSpPr>
      <p:sp>
        <p:nvSpPr>
          <p:cNvPr id="902" name="Google Shape;902;p8"/>
          <p:cNvSpPr/>
          <p:nvPr/>
        </p:nvSpPr>
        <p:spPr>
          <a:xfrm>
            <a:off x="355680" y="0"/>
            <a:ext cx="11480040" cy="2753640"/>
          </a:xfrm>
          <a:prstGeom prst="rect">
            <a:avLst/>
          </a:prstGeom>
          <a:gradFill>
            <a:gsLst>
              <a:gs pos="0">
                <a:srgbClr val="3865B4"/>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sz="1800" strike="noStrike">
              <a:solidFill>
                <a:schemeClr val="lt1"/>
              </a:solidFill>
              <a:latin typeface="Calibri"/>
              <a:ea typeface="Calibri"/>
              <a:cs typeface="Calibri"/>
              <a:sym typeface="Calibri"/>
            </a:endParaRPr>
          </a:p>
        </p:txBody>
      </p:sp>
      <p:pic>
        <p:nvPicPr>
          <p:cNvPr id="903" name="Google Shape;903;p8"/>
          <p:cNvPicPr preferRelativeResize="0"/>
          <p:nvPr/>
        </p:nvPicPr>
        <p:blipFill rotWithShape="1">
          <a:blip r:embed="rId3">
            <a:alphaModFix/>
          </a:blip>
          <a:srcRect b="0" l="0" r="0" t="0"/>
          <a:stretch/>
        </p:blipFill>
        <p:spPr>
          <a:xfrm>
            <a:off x="0" y="0"/>
            <a:ext cx="12191760" cy="6857640"/>
          </a:xfrm>
          <a:prstGeom prst="rect">
            <a:avLst/>
          </a:prstGeom>
          <a:noFill/>
          <a:ln>
            <a:noFill/>
          </a:ln>
        </p:spPr>
      </p:pic>
      <p:sp>
        <p:nvSpPr>
          <p:cNvPr id="904" name="Google Shape;904;p8"/>
          <p:cNvSpPr txBox="1"/>
          <p:nvPr>
            <p:ph idx="4294967295" type="title"/>
          </p:nvPr>
        </p:nvSpPr>
        <p:spPr>
          <a:xfrm>
            <a:off x="1179360" y="826560"/>
            <a:ext cx="9833040" cy="671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000"/>
              <a:buFont typeface="Calibri"/>
              <a:buNone/>
            </a:pPr>
            <a:r>
              <a:rPr b="0" i="0" lang="en-US" sz="4000" u="none" cap="none" strike="noStrike">
                <a:solidFill>
                  <a:srgbClr val="FFFFFF"/>
                </a:solidFill>
                <a:latin typeface="Calibri"/>
                <a:ea typeface="Calibri"/>
                <a:cs typeface="Calibri"/>
                <a:sym typeface="Calibri"/>
              </a:rPr>
              <a:t>DATA MEASUREMENT PLAN</a:t>
            </a:r>
            <a:endParaRPr b="0" i="0" sz="4000" u="none" cap="none" strike="noStrike">
              <a:solidFill>
                <a:srgbClr val="000000"/>
              </a:solidFill>
              <a:latin typeface="Arial"/>
              <a:ea typeface="Arial"/>
              <a:cs typeface="Arial"/>
              <a:sym typeface="Arial"/>
            </a:endParaRPr>
          </a:p>
        </p:txBody>
      </p:sp>
      <p:graphicFrame>
        <p:nvGraphicFramePr>
          <p:cNvPr id="905" name="Google Shape;905;p8"/>
          <p:cNvGraphicFramePr/>
          <p:nvPr/>
        </p:nvGraphicFramePr>
        <p:xfrm>
          <a:off x="252360" y="2628720"/>
          <a:ext cx="3000000" cy="3000000"/>
        </p:xfrm>
        <a:graphic>
          <a:graphicData uri="http://schemas.openxmlformats.org/drawingml/2006/table">
            <a:tbl>
              <a:tblPr>
                <a:noFill/>
                <a:tableStyleId>{6BDCDED5-CF90-458C-ACCD-47A764E01AC3}</a:tableStyleId>
              </a:tblPr>
              <a:tblGrid>
                <a:gridCol w="4514050"/>
                <a:gridCol w="1480675"/>
                <a:gridCol w="2188450"/>
                <a:gridCol w="1067750"/>
                <a:gridCol w="1255325"/>
                <a:gridCol w="1179725"/>
              </a:tblGrid>
              <a:tr h="1132200">
                <a:tc>
                  <a:txBody>
                    <a:bodyPr/>
                    <a:lstStyle/>
                    <a:p>
                      <a:pPr indent="0" lvl="0" marL="0" marR="0" rtl="0" algn="l">
                        <a:lnSpc>
                          <a:spcPct val="100000"/>
                        </a:lnSpc>
                        <a:spcBef>
                          <a:spcPts val="0"/>
                        </a:spcBef>
                        <a:spcAft>
                          <a:spcPts val="0"/>
                        </a:spcAft>
                        <a:buNone/>
                      </a:pPr>
                      <a:r>
                        <a:rPr b="1" lang="en-US" sz="1800" strike="noStrike">
                          <a:solidFill>
                            <a:schemeClr val="lt1"/>
                          </a:solidFill>
                          <a:latin typeface="Arial"/>
                          <a:ea typeface="Arial"/>
                          <a:cs typeface="Arial"/>
                          <a:sym typeface="Arial"/>
                        </a:rPr>
                        <a:t>Performance Measurement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800" strike="noStrike">
                          <a:solidFill>
                            <a:schemeClr val="lt1"/>
                          </a:solidFill>
                          <a:latin typeface="Calibri"/>
                          <a:ea typeface="Calibri"/>
                          <a:cs typeface="Calibri"/>
                          <a:sym typeface="Calibri"/>
                        </a:rPr>
                        <a:t>Data Source and Location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800" strike="noStrike">
                          <a:solidFill>
                            <a:schemeClr val="lt1"/>
                          </a:solidFill>
                          <a:latin typeface="Calibri"/>
                          <a:ea typeface="Calibri"/>
                          <a:cs typeface="Calibri"/>
                          <a:sym typeface="Calibri"/>
                        </a:rPr>
                        <a:t>How Will Data Be Collected </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800" strike="noStrike">
                          <a:solidFill>
                            <a:schemeClr val="lt1"/>
                          </a:solidFill>
                          <a:latin typeface="Calibri"/>
                          <a:ea typeface="Calibri"/>
                          <a:cs typeface="Calibri"/>
                          <a:sym typeface="Calibri"/>
                        </a:rPr>
                        <a:t>Who will Collect Data</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800" strike="noStrike">
                          <a:solidFill>
                            <a:schemeClr val="lt1"/>
                          </a:solidFill>
                          <a:latin typeface="Calibri"/>
                          <a:ea typeface="Calibri"/>
                          <a:cs typeface="Calibri"/>
                          <a:sym typeface="Calibri"/>
                        </a:rPr>
                        <a:t>When Will Data Be Collected</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800" strike="noStrike">
                          <a:solidFill>
                            <a:schemeClr val="lt1"/>
                          </a:solidFill>
                          <a:latin typeface="Arial"/>
                          <a:ea typeface="Arial"/>
                          <a:cs typeface="Arial"/>
                          <a:sym typeface="Arial"/>
                        </a:rPr>
                        <a:t>Target Sample Size</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Record No. of QS report defects – Prior</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QS Rpts/File</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Manual collection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10/20</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30 QS Rpt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Record No. of QS report defects – Now</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QS Rpts/SP</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Pulled from report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11/24</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20 QS Rpt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 On time reporting</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QS Rpts/SP</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Pulled from report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11/24</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30 QS Rpt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No. of minutes required to process QS – Prior</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Survey/Excel</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Manual collection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10/20</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12 QS Rpt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No. of minutes required to process QS – Now</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Survey/Excel</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Manual collection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11/24</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12 QS Rpt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 of process map steps eliminated</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Process Map</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Manual collection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12/04</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N/A</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348125">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User satisfaction with new process</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Survey/SP</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Manual collection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01/15/21</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TBD</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
          <p:cNvSpPr txBox="1"/>
          <p:nvPr>
            <p:ph idx="4294967295" type="title"/>
          </p:nvPr>
        </p:nvSpPr>
        <p:spPr>
          <a:xfrm>
            <a:off x="633240" y="844200"/>
            <a:ext cx="5635440" cy="1292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OPERATIONAL DEFINITION</a:t>
            </a:r>
            <a:endParaRPr b="0" i="0" sz="3959" u="none" cap="none" strike="noStrike">
              <a:solidFill>
                <a:srgbClr val="000000"/>
              </a:solidFill>
              <a:latin typeface="Arial"/>
              <a:ea typeface="Arial"/>
              <a:cs typeface="Arial"/>
              <a:sym typeface="Arial"/>
            </a:endParaRPr>
          </a:p>
        </p:txBody>
      </p:sp>
      <p:graphicFrame>
        <p:nvGraphicFramePr>
          <p:cNvPr id="911" name="Google Shape;911;p9"/>
          <p:cNvGraphicFramePr/>
          <p:nvPr/>
        </p:nvGraphicFramePr>
        <p:xfrm>
          <a:off x="686520" y="1951920"/>
          <a:ext cx="3000000" cy="3000000"/>
        </p:xfrm>
        <a:graphic>
          <a:graphicData uri="http://schemas.openxmlformats.org/drawingml/2006/table">
            <a:tbl>
              <a:tblPr>
                <a:noFill/>
                <a:tableStyleId>{6BDCDED5-CF90-458C-ACCD-47A764E01AC3}</a:tableStyleId>
              </a:tblPr>
              <a:tblGrid>
                <a:gridCol w="2001250"/>
                <a:gridCol w="3528000"/>
              </a:tblGrid>
              <a:tr h="413650">
                <a:tc>
                  <a:txBody>
                    <a:bodyPr/>
                    <a:lstStyle/>
                    <a:p>
                      <a:pPr indent="0" lvl="0" marL="0" marR="0" rtl="0" algn="l">
                        <a:lnSpc>
                          <a:spcPct val="100000"/>
                        </a:lnSpc>
                        <a:spcBef>
                          <a:spcPts val="0"/>
                        </a:spcBef>
                        <a:spcAft>
                          <a:spcPts val="0"/>
                        </a:spcAft>
                        <a:buNone/>
                      </a:pPr>
                      <a:r>
                        <a:rPr b="1" lang="en-US" sz="1800" strike="noStrike">
                          <a:solidFill>
                            <a:schemeClr val="lt1"/>
                          </a:solidFill>
                          <a:latin typeface="Arial"/>
                          <a:ea typeface="Arial"/>
                          <a:cs typeface="Arial"/>
                          <a:sym typeface="Arial"/>
                        </a:rPr>
                        <a:t>Defect Variable</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800" strike="noStrike">
                          <a:solidFill>
                            <a:schemeClr val="lt1"/>
                          </a:solidFill>
                          <a:latin typeface="Arial"/>
                          <a:ea typeface="Arial"/>
                          <a:cs typeface="Arial"/>
                          <a:sym typeface="Arial"/>
                        </a:rPr>
                        <a:t>Operational Definition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accent1"/>
                    </a:solidFill>
                  </a:tcPr>
                </a:tc>
              </a:tr>
              <a:tr h="413650">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Formatting</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The answers were not in a consistent format or if money was missing currency identifier ($).  Also, if any special coloring or other then the default fonts were applied.</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r>
              <a:tr h="413650">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Errors</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The responses are not answering the question asked or if calculations were incorrect.</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r h="404650">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Data Omission</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The questions are not answered.</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CDD4EA"/>
                    </a:solidFill>
                  </a:tcPr>
                </a:tc>
              </a:tr>
              <a:tr h="714250">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Signature Missing</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None/>
                      </a:pPr>
                      <a:r>
                        <a:rPr b="0" lang="en-US" sz="1800" strike="noStrike">
                          <a:solidFill>
                            <a:schemeClr val="dk1"/>
                          </a:solidFill>
                          <a:latin typeface="Arial"/>
                          <a:ea typeface="Arial"/>
                          <a:cs typeface="Arial"/>
                          <a:sym typeface="Arial"/>
                        </a:rPr>
                        <a:t>The signature (Electronic certificate or handwritten) is not provided.</a:t>
                      </a:r>
                      <a:endParaRPr b="0" sz="1800" strike="noStrike">
                        <a:solidFill>
                          <a:srgbClr val="000000"/>
                        </a:solidFill>
                        <a:latin typeface="Arial"/>
                        <a:ea typeface="Arial"/>
                        <a:cs typeface="Arial"/>
                        <a:sym typeface="Arial"/>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8EBF5"/>
                    </a:solidFill>
                  </a:tcPr>
                </a:tc>
              </a:tr>
            </a:tbl>
          </a:graphicData>
        </a:graphic>
      </p:graphicFrame>
      <p:pic>
        <p:nvPicPr>
          <p:cNvPr descr="See the source image" id="912" name="Google Shape;912;p9"/>
          <p:cNvPicPr preferRelativeResize="0"/>
          <p:nvPr/>
        </p:nvPicPr>
        <p:blipFill rotWithShape="1">
          <a:blip r:embed="rId3">
            <a:alphaModFix/>
          </a:blip>
          <a:srcRect b="0" l="12279" r="12278" t="0"/>
          <a:stretch/>
        </p:blipFill>
        <p:spPr>
          <a:xfrm>
            <a:off x="6256800" y="844200"/>
            <a:ext cx="5207040" cy="51688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2020-12-09T04:06:12Z</dcterms:created>
  <dc:creator>DANIEL TULLY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Widescreen</vt:lpwstr>
  </property>
  <property fmtid="{D5CDD505-2E9C-101B-9397-08002B2CF9AE}" pid="4" name="Slides">
    <vt:i4>15</vt:i4>
  </property>
</Properties>
</file>